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Lst>
  <p:sldSz cy="6858000" cx="12192000"/>
  <p:notesSz cx="6858000" cy="9144000"/>
  <p:embeddedFontLst>
    <p:embeddedFont>
      <p:font typeface="Nunito"/>
      <p:regular r:id="rId159"/>
      <p:bold r:id="rId160"/>
      <p:italic r:id="rId161"/>
      <p:boldItalic r:id="rId162"/>
    </p:embeddedFont>
    <p:embeddedFont>
      <p:font typeface="Montserrat"/>
      <p:regular r:id="rId163"/>
      <p:bold r:id="rId164"/>
      <p:italic r:id="rId165"/>
      <p:boldItalic r:id="rId166"/>
    </p:embeddedFont>
    <p:embeddedFont>
      <p:font typeface="Lato"/>
      <p:regular r:id="rId167"/>
      <p:bold r:id="rId168"/>
      <p:italic r:id="rId169"/>
      <p:boldItalic r:id="rId170"/>
    </p:embeddedFont>
    <p:embeddedFont>
      <p:font typeface="Inter"/>
      <p:regular r:id="rId171"/>
      <p:bold r:id="rId172"/>
      <p:italic r:id="rId173"/>
      <p:boldItalic r:id="rId174"/>
    </p:embeddedFont>
    <p:embeddedFont>
      <p:font typeface="Source Sans 3"/>
      <p:regular r:id="rId175"/>
      <p:bold r:id="rId176"/>
      <p:italic r:id="rId177"/>
      <p:boldItalic r:id="rId178"/>
    </p:embeddedFont>
    <p:embeddedFont>
      <p:font typeface="Quattrocento Sans"/>
      <p:regular r:id="rId179"/>
      <p:bold r:id="rId180"/>
      <p:italic r:id="rId181"/>
      <p:boldItalic r:id="rId1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83" roundtripDataSignature="AMtx7mjMFk3oMXUCcO6S6lm3tQx2RI/s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customschemas.google.com/relationships/presentationmetadata" Target="metadata"/><Relationship Id="rId32" Type="http://schemas.openxmlformats.org/officeDocument/2006/relationships/slide" Target="slides/slide27.xml"/><Relationship Id="rId182" Type="http://schemas.openxmlformats.org/officeDocument/2006/relationships/font" Target="fonts/QuattrocentoSans-boldItalic.fntdata"/><Relationship Id="rId35" Type="http://schemas.openxmlformats.org/officeDocument/2006/relationships/slide" Target="slides/slide30.xml"/><Relationship Id="rId181" Type="http://schemas.openxmlformats.org/officeDocument/2006/relationships/font" Target="fonts/QuattrocentoSans-italic.fntdata"/><Relationship Id="rId34" Type="http://schemas.openxmlformats.org/officeDocument/2006/relationships/slide" Target="slides/slide29.xml"/><Relationship Id="rId180" Type="http://schemas.openxmlformats.org/officeDocument/2006/relationships/font" Target="fonts/QuattrocentoSans-bold.fntdata"/><Relationship Id="rId37" Type="http://schemas.openxmlformats.org/officeDocument/2006/relationships/slide" Target="slides/slide32.xml"/><Relationship Id="rId176" Type="http://schemas.openxmlformats.org/officeDocument/2006/relationships/font" Target="fonts/SourceSans3-bold.fntdata"/><Relationship Id="rId36" Type="http://schemas.openxmlformats.org/officeDocument/2006/relationships/slide" Target="slides/slide31.xml"/><Relationship Id="rId175" Type="http://schemas.openxmlformats.org/officeDocument/2006/relationships/font" Target="fonts/SourceSans3-regular.fntdata"/><Relationship Id="rId39" Type="http://schemas.openxmlformats.org/officeDocument/2006/relationships/slide" Target="slides/slide34.xml"/><Relationship Id="rId174" Type="http://schemas.openxmlformats.org/officeDocument/2006/relationships/font" Target="fonts/Inter-boldItalic.fntdata"/><Relationship Id="rId38" Type="http://schemas.openxmlformats.org/officeDocument/2006/relationships/slide" Target="slides/slide33.xml"/><Relationship Id="rId173" Type="http://schemas.openxmlformats.org/officeDocument/2006/relationships/font" Target="fonts/Inter-italic.fntdata"/><Relationship Id="rId179" Type="http://schemas.openxmlformats.org/officeDocument/2006/relationships/font" Target="fonts/QuattrocentoSans-regular.fntdata"/><Relationship Id="rId178" Type="http://schemas.openxmlformats.org/officeDocument/2006/relationships/font" Target="fonts/SourceSans3-boldItalic.fntdata"/><Relationship Id="rId177" Type="http://schemas.openxmlformats.org/officeDocument/2006/relationships/font" Target="fonts/SourceSans3-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Inter-bold.fntdata"/><Relationship Id="rId65" Type="http://schemas.openxmlformats.org/officeDocument/2006/relationships/slide" Target="slides/slide60.xml"/><Relationship Id="rId171" Type="http://schemas.openxmlformats.org/officeDocument/2006/relationships/font" Target="fonts/Inter-regular.fntdata"/><Relationship Id="rId68" Type="http://schemas.openxmlformats.org/officeDocument/2006/relationships/slide" Target="slides/slide63.xml"/><Relationship Id="rId170" Type="http://schemas.openxmlformats.org/officeDocument/2006/relationships/font" Target="fonts/Lato-bold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Montserrat-italic.fntdata"/><Relationship Id="rId69" Type="http://schemas.openxmlformats.org/officeDocument/2006/relationships/slide" Target="slides/slide64.xml"/><Relationship Id="rId164" Type="http://schemas.openxmlformats.org/officeDocument/2006/relationships/font" Target="fonts/Montserrat-bold.fntdata"/><Relationship Id="rId163" Type="http://schemas.openxmlformats.org/officeDocument/2006/relationships/font" Target="fonts/Montserrat-regular.fntdata"/><Relationship Id="rId162" Type="http://schemas.openxmlformats.org/officeDocument/2006/relationships/font" Target="fonts/Nunito-boldItalic.fntdata"/><Relationship Id="rId169" Type="http://schemas.openxmlformats.org/officeDocument/2006/relationships/font" Target="fonts/Lato-italic.fntdata"/><Relationship Id="rId168" Type="http://schemas.openxmlformats.org/officeDocument/2006/relationships/font" Target="fonts/Lato-bold.fntdata"/><Relationship Id="rId167" Type="http://schemas.openxmlformats.org/officeDocument/2006/relationships/font" Target="fonts/Lato-regular.fntdata"/><Relationship Id="rId166" Type="http://schemas.openxmlformats.org/officeDocument/2006/relationships/font" Target="fonts/Montserrat-bold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Nunito-italic.fntdata"/><Relationship Id="rId54" Type="http://schemas.openxmlformats.org/officeDocument/2006/relationships/slide" Target="slides/slide49.xml"/><Relationship Id="rId160" Type="http://schemas.openxmlformats.org/officeDocument/2006/relationships/font" Target="fonts/Nunito-bold.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Nunito-regular.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 name="Google Shape;895;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 name="Google Shape;942;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31cc4ec52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31cc4ec52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g331cc4ec52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31cc4ec52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31cc4ec52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g331cc4ec52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 name="Google Shape;1080;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 name="Google Shape;1163;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7" name="Google Shape;1187;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1" name="Google Shape;1231;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5" name="Google Shape;1245;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1" name="Google Shape;1251;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9" name="Google Shape;1259;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1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8" name="Google Shape;1268;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5" name="Google Shape;52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5" name="Google Shape;545;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 name="Google Shape;57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 name="Google Shape;580;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8" name="Google Shape;68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5" name="Google Shape;715;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9" name="Google Shape;729;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1" name="Google Shape;74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7" name="Google Shape;74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5" name="Google Shape;755;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1" name="Google Shape;761;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2f816ddd1f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32f816ddd1f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g32f816ddd1f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86"/>
          <p:cNvGrpSpPr/>
          <p:nvPr/>
        </p:nvGrpSpPr>
        <p:grpSpPr>
          <a:xfrm>
            <a:off x="0" y="-8467"/>
            <a:ext cx="12192000" cy="6866467"/>
            <a:chOff x="0" y="-8467"/>
            <a:chExt cx="12192000" cy="6866467"/>
          </a:xfrm>
        </p:grpSpPr>
        <p:cxnSp>
          <p:nvCxnSpPr>
            <p:cNvPr id="28" name="Google Shape;28;p86"/>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9" name="Google Shape;29;p86"/>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30" name="Google Shape;30;p8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31" name="Google Shape;31;p8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2" name="Google Shape;32;p86"/>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86"/>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411"/>
              </a:srgbClr>
            </a:solidFill>
            <a:ln>
              <a:noFill/>
            </a:ln>
          </p:spPr>
        </p:sp>
        <p:sp>
          <p:nvSpPr>
            <p:cNvPr id="34" name="Google Shape;34;p8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411"/>
              </a:srgbClr>
            </a:solidFill>
            <a:ln>
              <a:noFill/>
            </a:ln>
          </p:spPr>
        </p:sp>
        <p:sp>
          <p:nvSpPr>
            <p:cNvPr id="35" name="Google Shape;35;p8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36" name="Google Shape;36;p86"/>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86"/>
            <p:cNvSpPr/>
            <p:nvPr/>
          </p:nvSpPr>
          <p:spPr>
            <a:xfrm rot="10800000">
              <a:off x="0" y="0"/>
              <a:ext cx="842596" cy="5666154"/>
            </a:xfrm>
            <a:prstGeom prst="triangle">
              <a:avLst>
                <a:gd fmla="val 10000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86"/>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6"/>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40" name="Google Shape;40;p8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8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95"/>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95"/>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7" name="Google Shape;97;p9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9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9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96"/>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96"/>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03" name="Google Shape;103;p96"/>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4" name="Google Shape;104;p9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9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9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96"/>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8" name="Google Shape;108;p96"/>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800" u="none" cap="none" strike="noStrike">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97"/>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97"/>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2" name="Google Shape;112;p9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9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9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98"/>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98"/>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8" name="Google Shape;118;p98"/>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9" name="Google Shape;119;p9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9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9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98"/>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3" name="Google Shape;123;p98"/>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99"/>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99"/>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7" name="Google Shape;127;p99"/>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8" name="Google Shape;128;p9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9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9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0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00"/>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4" name="Google Shape;134;p10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0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0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01"/>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01"/>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0" name="Google Shape;140;p10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0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0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8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6" name="Google Shape;46;p8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88"/>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8"/>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52" name="Google Shape;52;p8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8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9"/>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8" name="Google Shape;58;p89"/>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9" name="Google Shape;59;p8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8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9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0"/>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5" name="Google Shape;65;p90"/>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6" name="Google Shape;66;p90"/>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7" name="Google Shape;67;p90"/>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8" name="Google Shape;68;p9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9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9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9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9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9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93"/>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3"/>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83" name="Google Shape;83;p93"/>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84" name="Google Shape;84;p9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9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94"/>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94"/>
          <p:cNvSpPr/>
          <p:nvPr>
            <p:ph idx="2" type="pic"/>
          </p:nvPr>
        </p:nvSpPr>
        <p:spPr>
          <a:xfrm>
            <a:off x="677334" y="609600"/>
            <a:ext cx="8596668" cy="3845718"/>
          </a:xfrm>
          <a:prstGeom prst="rect">
            <a:avLst/>
          </a:prstGeom>
          <a:noFill/>
          <a:ln>
            <a:noFill/>
          </a:ln>
        </p:spPr>
      </p:sp>
      <p:sp>
        <p:nvSpPr>
          <p:cNvPr id="90" name="Google Shape;90;p94"/>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1" name="Google Shape;91;p9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9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9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85"/>
          <p:cNvGrpSpPr/>
          <p:nvPr/>
        </p:nvGrpSpPr>
        <p:grpSpPr>
          <a:xfrm>
            <a:off x="0" y="-8467"/>
            <a:ext cx="12192000" cy="6866467"/>
            <a:chOff x="0" y="-8467"/>
            <a:chExt cx="12192000" cy="6866467"/>
          </a:xfrm>
        </p:grpSpPr>
        <p:cxnSp>
          <p:nvCxnSpPr>
            <p:cNvPr id="11" name="Google Shape;11;p85"/>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12" name="Google Shape;12;p85"/>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13" name="Google Shape;13;p85"/>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14" name="Google Shape;14;p85"/>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85"/>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85"/>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411"/>
              </a:srgbClr>
            </a:solidFill>
            <a:ln>
              <a:noFill/>
            </a:ln>
          </p:spPr>
        </p:sp>
        <p:sp>
          <p:nvSpPr>
            <p:cNvPr id="17" name="Google Shape;17;p85"/>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411"/>
              </a:srgbClr>
            </a:solidFill>
            <a:ln>
              <a:noFill/>
            </a:ln>
          </p:spPr>
        </p:sp>
        <p:sp>
          <p:nvSpPr>
            <p:cNvPr id="18" name="Google Shape;18;p85"/>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19" name="Google Shape;19;p85"/>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85"/>
            <p:cNvSpPr/>
            <p:nvPr/>
          </p:nvSpPr>
          <p:spPr>
            <a:xfrm>
              <a:off x="0" y="4013200"/>
              <a:ext cx="448733" cy="2844800"/>
            </a:xfrm>
            <a:prstGeom prst="triangle">
              <a:avLst>
                <a:gd fmla="val 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8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2" name="Google Shape;22;p8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8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8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8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0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1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2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37.png"/><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29.png"/><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geeksforgeeks.org/java/" TargetMode="External"/><Relationship Id="rId4"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28.png"/><Relationship Id="rId4" Type="http://schemas.openxmlformats.org/officeDocument/2006/relationships/image" Target="../media/image1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3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s://www.geeksforgeeks.org/functional-interfaces-java/"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21.png"/><Relationship Id="rId4" Type="http://schemas.openxmlformats.org/officeDocument/2006/relationships/image" Target="../media/image133.png"/><Relationship Id="rId5" Type="http://schemas.openxmlformats.org/officeDocument/2006/relationships/image" Target="../media/image1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51.png"/><Relationship Id="rId4" Type="http://schemas.openxmlformats.org/officeDocument/2006/relationships/image" Target="../media/image150.png"/><Relationship Id="rId5" Type="http://schemas.openxmlformats.org/officeDocument/2006/relationships/image" Target="../media/image1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52.png"/><Relationship Id="rId4" Type="http://schemas.openxmlformats.org/officeDocument/2006/relationships/image" Target="../media/image13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hyperlink" Target="https://www.tpointtech.com/method-overriding-in-java" TargetMode="External"/><Relationship Id="rId4" Type="http://schemas.openxmlformats.org/officeDocument/2006/relationships/hyperlink" Target="https://www.tpointtech.com/runtime-polymorphism-in-java"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1.png"/><Relationship Id="rId6" Type="http://schemas.openxmlformats.org/officeDocument/2006/relationships/image" Target="../media/image14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47.png"/><Relationship Id="rId4" Type="http://schemas.openxmlformats.org/officeDocument/2006/relationships/image" Target="../media/image14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61.png"/><Relationship Id="rId4" Type="http://schemas.openxmlformats.org/officeDocument/2006/relationships/image" Target="../media/image180.png"/><Relationship Id="rId5" Type="http://schemas.openxmlformats.org/officeDocument/2006/relationships/image" Target="../media/image155.png"/><Relationship Id="rId6" Type="http://schemas.openxmlformats.org/officeDocument/2006/relationships/image" Target="../media/image14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39.png"/><Relationship Id="rId4" Type="http://schemas.openxmlformats.org/officeDocument/2006/relationships/image" Target="../media/image158.png"/><Relationship Id="rId5" Type="http://schemas.openxmlformats.org/officeDocument/2006/relationships/image" Target="../media/image173.png"/><Relationship Id="rId6" Type="http://schemas.openxmlformats.org/officeDocument/2006/relationships/image" Target="../media/image15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60.png"/><Relationship Id="rId4" Type="http://schemas.openxmlformats.org/officeDocument/2006/relationships/image" Target="../media/image164.png"/><Relationship Id="rId5" Type="http://schemas.openxmlformats.org/officeDocument/2006/relationships/image" Target="../media/image144.png"/><Relationship Id="rId6" Type="http://schemas.openxmlformats.org/officeDocument/2006/relationships/image" Target="../media/image16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4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63.png"/><Relationship Id="rId4" Type="http://schemas.openxmlformats.org/officeDocument/2006/relationships/image" Target="../media/image153.png"/><Relationship Id="rId5" Type="http://schemas.openxmlformats.org/officeDocument/2006/relationships/image" Target="../media/image170.png"/><Relationship Id="rId6" Type="http://schemas.openxmlformats.org/officeDocument/2006/relationships/image" Target="../media/image16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hyperlink" Target="https://www.geeksforgeeks.org/abstraction-in-java-2"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62.png"/><Relationship Id="rId4" Type="http://schemas.openxmlformats.org/officeDocument/2006/relationships/image" Target="../media/image166.png"/><Relationship Id="rId5" Type="http://schemas.openxmlformats.org/officeDocument/2006/relationships/image" Target="../media/image1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5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69.png"/><Relationship Id="rId4" Type="http://schemas.openxmlformats.org/officeDocument/2006/relationships/image" Target="../media/image17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5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8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6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8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78.png"/><Relationship Id="rId4" Type="http://schemas.openxmlformats.org/officeDocument/2006/relationships/image" Target="../media/image18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8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geeksforgeeks.org/methods-in-java"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79.png"/><Relationship Id="rId4" Type="http://schemas.openxmlformats.org/officeDocument/2006/relationships/image" Target="../media/image17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83.png"/><Relationship Id="rId4" Type="http://schemas.openxmlformats.org/officeDocument/2006/relationships/image" Target="../media/image172.png"/><Relationship Id="rId5" Type="http://schemas.openxmlformats.org/officeDocument/2006/relationships/image" Target="../media/image18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8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geeksforgeeks.org/methods-in-java" TargetMode="External"/><Relationship Id="rId4" Type="http://schemas.openxmlformats.org/officeDocument/2006/relationships/image" Target="../media/image6.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tutorialspoint.com/java/java_basic_datatypes.htm" TargetMode="External"/><Relationship Id="rId4" Type="http://schemas.openxmlformats.org/officeDocument/2006/relationships/image" Target="../media/image31.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javatpoint.com/simple-program-of-java"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javatpoint.com/java-tutoria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geeksforgeeks.org/java-assignment-operator-with-examples/" TargetMode="External"/><Relationship Id="rId4" Type="http://schemas.openxmlformats.org/officeDocument/2006/relationships/image" Target="../media/image37.png"/><Relationship Id="rId5" Type="http://schemas.openxmlformats.org/officeDocument/2006/relationships/image" Target="../media/image29.png"/><Relationship Id="rId6"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geeksforgeeks.org/java-relational-operators-with-examples/" TargetMode="External"/><Relationship Id="rId4" Type="http://schemas.openxmlformats.org/officeDocument/2006/relationships/image" Target="../media/image42.png"/><Relationship Id="rId5"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geeksforgeeks.org/java-logical-operators-with-example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javatpoint.com/java-tutoria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javatpoint.com/java-if-else" TargetMode="External"/><Relationship Id="rId4" Type="http://schemas.openxmlformats.org/officeDocument/2006/relationships/image" Target="../media/image52.png"/><Relationship Id="rId5" Type="http://schemas.openxmlformats.org/officeDocument/2006/relationships/image" Target="../media/image47.png"/><Relationship Id="rId6"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8.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1.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0.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www.geeksforgeeks.org/java-for-loop-with-examples/" TargetMode="External"/><Relationship Id="rId4" Type="http://schemas.openxmlformats.org/officeDocument/2006/relationships/hyperlink" Target="https://www.geeksforgeeks.org/java-while-loop-with-examples/" TargetMode="External"/><Relationship Id="rId5" Type="http://schemas.openxmlformats.org/officeDocument/2006/relationships/hyperlink" Target="https://www.geeksforgeeks.org/java-do-while-loop-with-example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6.png"/><Relationship Id="rId4" Type="http://schemas.openxmlformats.org/officeDocument/2006/relationships/image" Target="../media/image73.png"/><Relationship Id="rId5"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2.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8.pn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5.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5.png"/><Relationship Id="rId4" Type="http://schemas.openxmlformats.org/officeDocument/2006/relationships/image" Target="../media/image66.png"/><Relationship Id="rId5" Type="http://schemas.openxmlformats.org/officeDocument/2006/relationships/hyperlink" Target="https://www.geeksforgeeks.org/break-statement-in-java/" TargetMode="External"/><Relationship Id="rId6"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4.png"/><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9.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2.png"/><Relationship Id="rId4" Type="http://schemas.openxmlformats.org/officeDocument/2006/relationships/image" Target="../media/image68.png"/><Relationship Id="rId5" Type="http://schemas.openxmlformats.org/officeDocument/2006/relationships/image" Target="../media/image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6.png"/><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0.png"/><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s://www.javatpoint.com/java-tutorial" TargetMode="External"/><Relationship Id="rId4" Type="http://schemas.openxmlformats.org/officeDocument/2006/relationships/hyperlink" Target="https://www.javatpoint.com/object-and-class-in-java" TargetMode="External"/><Relationship Id="rId5" Type="http://schemas.openxmlformats.org/officeDocument/2006/relationships/image" Target="../media/image78.png"/><Relationship Id="rId6"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2.pn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3.png"/><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www.w3schools.com/java/java_interface.asp" TargetMode="External"/><Relationship Id="rId4" Type="http://schemas.openxmlformats.org/officeDocument/2006/relationships/image" Target="../media/image81.png"/><Relationship Id="rId5" Type="http://schemas.openxmlformats.org/officeDocument/2006/relationships/image" Target="../media/image9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94.png"/><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9.png"/><Relationship Id="rId4" Type="http://schemas.openxmlformats.org/officeDocument/2006/relationships/image" Target="../media/image97.png"/><Relationship Id="rId5" Type="http://schemas.openxmlformats.org/officeDocument/2006/relationships/image" Target="../media/image101.png"/><Relationship Id="rId6" Type="http://schemas.openxmlformats.org/officeDocument/2006/relationships/image" Target="../media/image11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0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1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03.png"/><Relationship Id="rId4" Type="http://schemas.openxmlformats.org/officeDocument/2006/relationships/image" Target="../media/image105.png"/><Relationship Id="rId5" Type="http://schemas.openxmlformats.org/officeDocument/2006/relationships/image" Target="../media/image1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www.javatpoint.com/array-in-java" TargetMode="External"/><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0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15.png"/><Relationship Id="rId4" Type="http://schemas.openxmlformats.org/officeDocument/2006/relationships/image" Target="../media/image11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t/>
            </a:r>
            <a:endParaRPr/>
          </a:p>
        </p:txBody>
      </p:sp>
      <p:sp>
        <p:nvSpPr>
          <p:cNvPr id="148" name="Google Shape;148;p1"/>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44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204" name="Google Shape;204;p10"/>
          <p:cNvPicPr preferRelativeResize="0"/>
          <p:nvPr>
            <p:ph idx="1" type="body"/>
          </p:nvPr>
        </p:nvPicPr>
        <p:blipFill rotWithShape="1">
          <a:blip r:embed="rId3">
            <a:alphaModFix/>
          </a:blip>
          <a:srcRect b="0" l="0" r="0" t="0"/>
          <a:stretch/>
        </p:blipFill>
        <p:spPr>
          <a:xfrm>
            <a:off x="780288" y="2160588"/>
            <a:ext cx="8351520" cy="472005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884" name="Google Shape;884;p11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885" name="Google Shape;885;p116"/>
          <p:cNvPicPr preferRelativeResize="0"/>
          <p:nvPr/>
        </p:nvPicPr>
        <p:blipFill rotWithShape="1">
          <a:blip r:embed="rId3">
            <a:alphaModFix/>
          </a:blip>
          <a:srcRect b="0" l="0" r="0" t="0"/>
          <a:stretch/>
        </p:blipFill>
        <p:spPr>
          <a:xfrm>
            <a:off x="1121571" y="1615744"/>
            <a:ext cx="7636431" cy="39648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891" name="Google Shape;891;p11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892" name="Google Shape;892;p117"/>
          <p:cNvPicPr preferRelativeResize="0"/>
          <p:nvPr/>
        </p:nvPicPr>
        <p:blipFill rotWithShape="1">
          <a:blip r:embed="rId3">
            <a:alphaModFix/>
          </a:blip>
          <a:srcRect b="0" l="0" r="0" t="0"/>
          <a:stretch/>
        </p:blipFill>
        <p:spPr>
          <a:xfrm>
            <a:off x="1177276" y="1646096"/>
            <a:ext cx="7771395" cy="3880773"/>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898" name="Google Shape;898;p11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899" name="Google Shape;899;p118"/>
          <p:cNvPicPr preferRelativeResize="0"/>
          <p:nvPr/>
        </p:nvPicPr>
        <p:blipFill rotWithShape="1">
          <a:blip r:embed="rId3">
            <a:alphaModFix/>
          </a:blip>
          <a:srcRect b="0" l="0" r="0" t="0"/>
          <a:stretch/>
        </p:blipFill>
        <p:spPr>
          <a:xfrm>
            <a:off x="677334" y="1764807"/>
            <a:ext cx="8085721" cy="360436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905" name="Google Shape;905;p11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906" name="Google Shape;906;p119"/>
          <p:cNvPicPr preferRelativeResize="0"/>
          <p:nvPr/>
        </p:nvPicPr>
        <p:blipFill rotWithShape="1">
          <a:blip r:embed="rId3">
            <a:alphaModFix/>
          </a:blip>
          <a:srcRect b="0" l="0" r="0" t="0"/>
          <a:stretch/>
        </p:blipFill>
        <p:spPr>
          <a:xfrm>
            <a:off x="677334" y="1579733"/>
            <a:ext cx="9002091" cy="369853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Wrapper classes in Java</a:t>
            </a:r>
            <a:br>
              <a:rPr lang="en-US"/>
            </a:br>
            <a:endParaRPr/>
          </a:p>
        </p:txBody>
      </p:sp>
      <p:sp>
        <p:nvSpPr>
          <p:cNvPr id="912" name="Google Shape;912;p12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US"/>
              <a:t>The </a:t>
            </a:r>
            <a:r>
              <a:rPr b="1" lang="en-US"/>
              <a:t>wrapper class in Java</a:t>
            </a:r>
            <a:r>
              <a:rPr lang="en-US"/>
              <a:t> provides the mechanism </a:t>
            </a:r>
            <a:r>
              <a:rPr i="1" lang="en-US"/>
              <a:t>to convert primitive into object and object into primitive</a:t>
            </a:r>
            <a:r>
              <a:rPr lang="en-US"/>
              <a:t>.</a:t>
            </a:r>
            <a:endParaRPr/>
          </a:p>
          <a:p>
            <a:pPr indent="-320040" lvl="0" marL="457200" rtl="0" algn="l">
              <a:lnSpc>
                <a:spcPct val="100000"/>
              </a:lnSpc>
              <a:spcBef>
                <a:spcPts val="1000"/>
              </a:spcBef>
              <a:spcAft>
                <a:spcPts val="0"/>
              </a:spcAft>
              <a:buSzPts val="1440"/>
              <a:buChar char="►"/>
            </a:pPr>
            <a:r>
              <a:rPr b="1" lang="en-US"/>
              <a:t>autoboxing</a:t>
            </a:r>
            <a:r>
              <a:rPr lang="en-US"/>
              <a:t> and </a:t>
            </a:r>
            <a:r>
              <a:rPr b="1" lang="en-US"/>
              <a:t>unboxing</a:t>
            </a:r>
            <a:r>
              <a:rPr lang="en-US"/>
              <a:t> feature convert primitives into objects and objects into primitives automatically. </a:t>
            </a:r>
            <a:endParaRPr/>
          </a:p>
          <a:p>
            <a:pPr indent="-320040" lvl="0" marL="457200" rtl="0" algn="l">
              <a:lnSpc>
                <a:spcPct val="100000"/>
              </a:lnSpc>
              <a:spcBef>
                <a:spcPts val="1000"/>
              </a:spcBef>
              <a:spcAft>
                <a:spcPts val="0"/>
              </a:spcAft>
              <a:buSzPts val="1440"/>
              <a:buChar char="►"/>
            </a:pPr>
            <a:r>
              <a:rPr lang="en-US"/>
              <a:t>The automatic conversion of primitive into an object is known as autoboxing and  unboxing.</a:t>
            </a:r>
            <a:endParaRPr/>
          </a:p>
          <a:p>
            <a:pPr indent="-320040" lvl="0" marL="457200" rtl="0" algn="l">
              <a:lnSpc>
                <a:spcPct val="100000"/>
              </a:lnSpc>
              <a:spcBef>
                <a:spcPts val="1000"/>
              </a:spcBef>
              <a:spcAft>
                <a:spcPts val="0"/>
              </a:spcAft>
              <a:buSzPts val="1440"/>
              <a:buChar char="►"/>
            </a:pPr>
            <a:r>
              <a:rPr lang="en-US"/>
              <a:t>Java is an object-oriented programming language, so we need to deal with objects many times like in Collections, Serialization, Synchronization, etc. Let us see the different scenarios, where we need to use the wrapper classes.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2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918" name="Google Shape;918;p121"/>
          <p:cNvSpPr txBox="1"/>
          <p:nvPr>
            <p:ph idx="1" type="body"/>
          </p:nvPr>
        </p:nvSpPr>
        <p:spPr>
          <a:xfrm>
            <a:off x="677334" y="1237957"/>
            <a:ext cx="8596668" cy="4803405"/>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b="1" lang="en-US"/>
              <a:t>Change the value in Method:</a:t>
            </a:r>
            <a:r>
              <a:rPr lang="en-US"/>
              <a:t> Java supports only call by value. So, if we pass a primitive value, it will not change the original value. But, if we convert the primitive value in an object, it will change the original value.</a:t>
            </a:r>
            <a:endParaRPr/>
          </a:p>
          <a:p>
            <a:pPr indent="-320040" lvl="0" marL="457200" rtl="0" algn="l">
              <a:lnSpc>
                <a:spcPct val="100000"/>
              </a:lnSpc>
              <a:spcBef>
                <a:spcPts val="1000"/>
              </a:spcBef>
              <a:spcAft>
                <a:spcPts val="0"/>
              </a:spcAft>
              <a:buSzPts val="1440"/>
              <a:buChar char="►"/>
            </a:pPr>
            <a:r>
              <a:rPr b="1" lang="en-US"/>
              <a:t>Serialization:</a:t>
            </a:r>
            <a:r>
              <a:rPr lang="en-US"/>
              <a:t> We need to convert the objects into streams to perform the serialization. If we have a primitive value, we can convert it in objects through the wrapper classes.</a:t>
            </a:r>
            <a:endParaRPr/>
          </a:p>
          <a:p>
            <a:pPr indent="-320040" lvl="0" marL="457200" rtl="0" algn="l">
              <a:lnSpc>
                <a:spcPct val="100000"/>
              </a:lnSpc>
              <a:spcBef>
                <a:spcPts val="1000"/>
              </a:spcBef>
              <a:spcAft>
                <a:spcPts val="0"/>
              </a:spcAft>
              <a:buSzPts val="1440"/>
              <a:buChar char="►"/>
            </a:pPr>
            <a:r>
              <a:rPr b="1" lang="en-US"/>
              <a:t>Synchronization:</a:t>
            </a:r>
            <a:r>
              <a:rPr lang="en-US"/>
              <a:t> Java synchronization works with objects in Multithreading.</a:t>
            </a:r>
            <a:endParaRPr/>
          </a:p>
          <a:p>
            <a:pPr indent="-320040" lvl="0" marL="457200" rtl="0" algn="l">
              <a:lnSpc>
                <a:spcPct val="100000"/>
              </a:lnSpc>
              <a:spcBef>
                <a:spcPts val="1000"/>
              </a:spcBef>
              <a:spcAft>
                <a:spcPts val="0"/>
              </a:spcAft>
              <a:buSzPts val="1440"/>
              <a:buChar char="►"/>
            </a:pPr>
            <a:r>
              <a:rPr b="1" lang="en-US"/>
              <a:t>java.util package:</a:t>
            </a:r>
            <a:r>
              <a:rPr lang="en-US"/>
              <a:t> The java.util package provides the utility classes to deal with objects.</a:t>
            </a:r>
            <a:endParaRPr/>
          </a:p>
          <a:p>
            <a:pPr indent="-320040" lvl="0" marL="457200" rtl="0" algn="l">
              <a:lnSpc>
                <a:spcPct val="100000"/>
              </a:lnSpc>
              <a:spcBef>
                <a:spcPts val="1000"/>
              </a:spcBef>
              <a:spcAft>
                <a:spcPts val="0"/>
              </a:spcAft>
              <a:buSzPts val="1440"/>
              <a:buChar char="►"/>
            </a:pPr>
            <a:r>
              <a:rPr b="1" lang="en-US"/>
              <a:t>Collection Framework:</a:t>
            </a:r>
            <a:r>
              <a:rPr lang="en-US"/>
              <a:t> Java collection framework works with objects only. All classes of the collection framework (ArrayList, LinkedList, Vector, HashSet, LinkedHashSet, TreeSet, PriorityQueue, ArrayDeque, etc.) deal with objects only.</a:t>
            </a:r>
            <a:endParaRPr/>
          </a:p>
          <a:p>
            <a:pPr indent="-228600" lvl="0" marL="457200" rtl="0" algn="l">
              <a:lnSpc>
                <a:spcPct val="100000"/>
              </a:lnSpc>
              <a:spcBef>
                <a:spcPts val="1000"/>
              </a:spcBef>
              <a:spcAft>
                <a:spcPts val="0"/>
              </a:spcAft>
              <a:buSzPts val="1440"/>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924" name="Google Shape;924;p12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925" name="Google Shape;925;p122"/>
          <p:cNvPicPr preferRelativeResize="0"/>
          <p:nvPr/>
        </p:nvPicPr>
        <p:blipFill rotWithShape="1">
          <a:blip r:embed="rId3">
            <a:alphaModFix/>
          </a:blip>
          <a:srcRect b="0" l="0" r="0" t="0"/>
          <a:stretch/>
        </p:blipFill>
        <p:spPr>
          <a:xfrm>
            <a:off x="1179210" y="1767692"/>
            <a:ext cx="7545031" cy="412667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2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931" name="Google Shape;931;p12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None/>
            </a:pPr>
            <a:r>
              <a:rPr lang="en-US"/>
              <a:t>Autoboxing</a:t>
            </a:r>
            <a:endParaRPr/>
          </a:p>
          <a:p>
            <a:pPr indent="-320040" lvl="0" marL="457200" rtl="0" algn="l">
              <a:lnSpc>
                <a:spcPct val="100000"/>
              </a:lnSpc>
              <a:spcBef>
                <a:spcPts val="1000"/>
              </a:spcBef>
              <a:spcAft>
                <a:spcPts val="0"/>
              </a:spcAft>
              <a:buSzPts val="1440"/>
              <a:buChar char="►"/>
            </a:pPr>
            <a:r>
              <a:rPr lang="en-US"/>
              <a:t>The automatic conversion of primitive data type into its corresponding wrapper class is known as autoboxing,</a:t>
            </a:r>
            <a:endParaRPr/>
          </a:p>
          <a:p>
            <a:pPr indent="-320040" lvl="0" marL="457200" rtl="0" algn="l">
              <a:lnSpc>
                <a:spcPct val="100000"/>
              </a:lnSpc>
              <a:spcBef>
                <a:spcPts val="1000"/>
              </a:spcBef>
              <a:spcAft>
                <a:spcPts val="0"/>
              </a:spcAft>
              <a:buSzPts val="1440"/>
              <a:buNone/>
            </a:pPr>
            <a:r>
              <a:rPr lang="en-US"/>
              <a:t>for example, byte to Byte, char to Character</a:t>
            </a:r>
            <a:endParaRPr/>
          </a:p>
          <a:p>
            <a:pPr indent="-320040" lvl="0" marL="457200" rtl="0" algn="l">
              <a:lnSpc>
                <a:spcPct val="100000"/>
              </a:lnSpc>
              <a:spcBef>
                <a:spcPts val="1000"/>
              </a:spcBef>
              <a:spcAft>
                <a:spcPts val="0"/>
              </a:spcAft>
              <a:buSzPts val="1440"/>
              <a:buNone/>
            </a:pPr>
            <a:r>
              <a:rPr lang="en-US"/>
              <a:t>Unboxing</a:t>
            </a:r>
            <a:endParaRPr/>
          </a:p>
          <a:p>
            <a:pPr indent="-320040" lvl="0" marL="457200" rtl="0" algn="l">
              <a:lnSpc>
                <a:spcPct val="100000"/>
              </a:lnSpc>
              <a:spcBef>
                <a:spcPts val="1000"/>
              </a:spcBef>
              <a:spcAft>
                <a:spcPts val="0"/>
              </a:spcAft>
              <a:buSzPts val="1440"/>
              <a:buChar char="►"/>
            </a:pPr>
            <a:r>
              <a:rPr lang="en-US"/>
              <a:t>The automatic conversion of wrapper type into its corresponding primitive type is known as unboxing.</a:t>
            </a:r>
            <a:endParaRPr/>
          </a:p>
          <a:p>
            <a:pPr indent="-228600" lvl="0" marL="457200" rtl="0" algn="l">
              <a:lnSpc>
                <a:spcPct val="100000"/>
              </a:lnSpc>
              <a:spcBef>
                <a:spcPts val="1000"/>
              </a:spcBef>
              <a:spcAft>
                <a:spcPts val="0"/>
              </a:spcAft>
              <a:buSzPts val="1440"/>
              <a:buNone/>
            </a:pPr>
            <a:r>
              <a:t/>
            </a:r>
            <a:endParaRPr/>
          </a:p>
          <a:p>
            <a:pPr indent="-320040" lvl="0" marL="457200" rtl="0" algn="l">
              <a:lnSpc>
                <a:spcPct val="100000"/>
              </a:lnSpc>
              <a:spcBef>
                <a:spcPts val="1000"/>
              </a:spcBef>
              <a:spcAft>
                <a:spcPts val="0"/>
              </a:spcAft>
              <a:buSzPts val="1440"/>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937" name="Google Shape;937;p12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938" name="Google Shape;938;p124"/>
          <p:cNvPicPr preferRelativeResize="0"/>
          <p:nvPr/>
        </p:nvPicPr>
        <p:blipFill rotWithShape="1">
          <a:blip r:embed="rId3">
            <a:alphaModFix/>
          </a:blip>
          <a:srcRect b="0" l="0" r="0" t="0"/>
          <a:stretch/>
        </p:blipFill>
        <p:spPr>
          <a:xfrm>
            <a:off x="696717" y="1445016"/>
            <a:ext cx="6353175" cy="3714750"/>
          </a:xfrm>
          <a:prstGeom prst="rect">
            <a:avLst/>
          </a:prstGeom>
          <a:noFill/>
          <a:ln>
            <a:noFill/>
          </a:ln>
        </p:spPr>
      </p:pic>
      <p:pic>
        <p:nvPicPr>
          <p:cNvPr id="939" name="Google Shape;939;p124"/>
          <p:cNvPicPr preferRelativeResize="0"/>
          <p:nvPr/>
        </p:nvPicPr>
        <p:blipFill rotWithShape="1">
          <a:blip r:embed="rId4">
            <a:alphaModFix/>
          </a:blip>
          <a:srcRect b="0" l="0" r="0" t="0"/>
          <a:stretch/>
        </p:blipFill>
        <p:spPr>
          <a:xfrm>
            <a:off x="7421221" y="4292771"/>
            <a:ext cx="3286125" cy="17049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2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945" name="Google Shape;945;p12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946" name="Google Shape;946;p125"/>
          <p:cNvPicPr preferRelativeResize="0"/>
          <p:nvPr/>
        </p:nvPicPr>
        <p:blipFill rotWithShape="1">
          <a:blip r:embed="rId3">
            <a:alphaModFix/>
          </a:blip>
          <a:srcRect b="0" l="0" r="0" t="0"/>
          <a:stretch/>
        </p:blipFill>
        <p:spPr>
          <a:xfrm>
            <a:off x="640813" y="597145"/>
            <a:ext cx="6915150" cy="2990850"/>
          </a:xfrm>
          <a:prstGeom prst="rect">
            <a:avLst/>
          </a:prstGeom>
          <a:noFill/>
          <a:ln>
            <a:noFill/>
          </a:ln>
        </p:spPr>
      </p:pic>
      <p:pic>
        <p:nvPicPr>
          <p:cNvPr id="947" name="Google Shape;947;p125"/>
          <p:cNvPicPr preferRelativeResize="0"/>
          <p:nvPr/>
        </p:nvPicPr>
        <p:blipFill rotWithShape="1">
          <a:blip r:embed="rId4">
            <a:alphaModFix/>
          </a:blip>
          <a:srcRect b="0" l="0" r="0" t="0"/>
          <a:stretch/>
        </p:blipFill>
        <p:spPr>
          <a:xfrm>
            <a:off x="1709298" y="3896751"/>
            <a:ext cx="7960963" cy="23287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210" name="Google Shape;210;p1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b="0" i="0" lang="en-US" sz="2000">
                <a:solidFill>
                  <a:srgbClr val="273239"/>
                </a:solidFill>
                <a:latin typeface="Times New Roman"/>
                <a:ea typeface="Times New Roman"/>
                <a:cs typeface="Times New Roman"/>
                <a:sym typeface="Times New Roman"/>
              </a:rPr>
              <a:t>Encapsulation in </a:t>
            </a:r>
            <a:r>
              <a:rPr b="0" i="0" lang="en-US" sz="2000" u="sng">
                <a:solidFill>
                  <a:schemeClr val="hlink"/>
                </a:solidFill>
                <a:latin typeface="Times New Roman"/>
                <a:ea typeface="Times New Roman"/>
                <a:cs typeface="Times New Roman"/>
                <a:sym typeface="Times New Roman"/>
                <a:hlinkClick r:id="rId3"/>
              </a:rPr>
              <a:t>Java</a:t>
            </a:r>
            <a:r>
              <a:rPr b="0" i="0" lang="en-US" sz="2000">
                <a:solidFill>
                  <a:srgbClr val="273239"/>
                </a:solidFill>
                <a:latin typeface="Times New Roman"/>
                <a:ea typeface="Times New Roman"/>
                <a:cs typeface="Times New Roman"/>
                <a:sym typeface="Times New Roman"/>
              </a:rPr>
              <a:t> is a fundamental OOP (object-oriented programming) principle that combines data and methods in a class. It allows implementation details to be hidden while exposing a public interface for interaction.</a:t>
            </a:r>
            <a:endParaRPr/>
          </a:p>
          <a:p>
            <a:pPr indent="0" lvl="0" marL="0" rtl="0" algn="l">
              <a:lnSpc>
                <a:spcPct val="100000"/>
              </a:lnSpc>
              <a:spcBef>
                <a:spcPts val="1000"/>
              </a:spcBef>
              <a:spcAft>
                <a:spcPts val="0"/>
              </a:spcAft>
              <a:buSzPts val="1600"/>
              <a:buNone/>
            </a:pPr>
            <a:r>
              <a:t/>
            </a:r>
            <a:endParaRPr sz="2000">
              <a:solidFill>
                <a:srgbClr val="273239"/>
              </a:solidFill>
              <a:latin typeface="Times New Roman"/>
              <a:ea typeface="Times New Roman"/>
              <a:cs typeface="Times New Roman"/>
              <a:sym typeface="Times New Roman"/>
            </a:endParaRPr>
          </a:p>
          <a:p>
            <a:pPr indent="-342900" lvl="0" marL="342900" rtl="0" algn="just">
              <a:lnSpc>
                <a:spcPct val="100000"/>
              </a:lnSpc>
              <a:spcBef>
                <a:spcPts val="1000"/>
              </a:spcBef>
              <a:spcAft>
                <a:spcPts val="0"/>
              </a:spcAft>
              <a:buSzPts val="1600"/>
              <a:buFont typeface="Arial"/>
              <a:buChar char="•"/>
            </a:pPr>
            <a:r>
              <a:rPr b="0" i="0" lang="en-US" sz="2000">
                <a:solidFill>
                  <a:srgbClr val="000000"/>
                </a:solidFill>
                <a:latin typeface="Times New Roman"/>
                <a:ea typeface="Times New Roman"/>
                <a:cs typeface="Times New Roman"/>
                <a:sym typeface="Times New Roman"/>
              </a:rPr>
              <a:t>Declare the variables of a class as private.</a:t>
            </a:r>
            <a:endParaRPr/>
          </a:p>
          <a:p>
            <a:pPr indent="-342900" lvl="0" marL="342900" rtl="0" algn="just">
              <a:lnSpc>
                <a:spcPct val="100000"/>
              </a:lnSpc>
              <a:spcBef>
                <a:spcPts val="1000"/>
              </a:spcBef>
              <a:spcAft>
                <a:spcPts val="0"/>
              </a:spcAft>
              <a:buSzPts val="1600"/>
              <a:buFont typeface="Arial"/>
              <a:buChar char="•"/>
            </a:pPr>
            <a:r>
              <a:rPr b="0" i="0" lang="en-US" sz="2000">
                <a:solidFill>
                  <a:srgbClr val="000000"/>
                </a:solidFill>
                <a:latin typeface="Times New Roman"/>
                <a:ea typeface="Times New Roman"/>
                <a:cs typeface="Times New Roman"/>
                <a:sym typeface="Times New Roman"/>
              </a:rPr>
              <a:t>Provide public setter and getter methods to modify and view the variables values.</a:t>
            </a:r>
            <a:endParaRPr/>
          </a:p>
          <a:p>
            <a:pPr indent="-241300" lvl="0" marL="342900" rtl="0" algn="l">
              <a:lnSpc>
                <a:spcPct val="100000"/>
              </a:lnSpc>
              <a:spcBef>
                <a:spcPts val="1000"/>
              </a:spcBef>
              <a:spcAft>
                <a:spcPts val="0"/>
              </a:spcAft>
              <a:buSzPts val="1600"/>
              <a:buNone/>
            </a:pPr>
            <a:r>
              <a:t/>
            </a:r>
            <a:endParaRPr b="0" i="0" sz="2000">
              <a:solidFill>
                <a:srgbClr val="273239"/>
              </a:solidFill>
              <a:latin typeface="Nunito"/>
              <a:ea typeface="Nunito"/>
              <a:cs typeface="Nunito"/>
              <a:sym typeface="Nunito"/>
            </a:endParaRPr>
          </a:p>
          <a:p>
            <a:pPr indent="-241300" lvl="0" marL="342900" rtl="0" algn="l">
              <a:lnSpc>
                <a:spcPct val="100000"/>
              </a:lnSpc>
              <a:spcBef>
                <a:spcPts val="1000"/>
              </a:spcBef>
              <a:spcAft>
                <a:spcPts val="0"/>
              </a:spcAft>
              <a:buSzPts val="1600"/>
              <a:buNone/>
            </a:pPr>
            <a:r>
              <a:t/>
            </a:r>
            <a:endParaRPr sz="2000">
              <a:solidFill>
                <a:srgbClr val="273239"/>
              </a:solidFill>
              <a:latin typeface="Nunito"/>
              <a:ea typeface="Nunito"/>
              <a:cs typeface="Nunito"/>
              <a:sym typeface="Nunito"/>
            </a:endParaRPr>
          </a:p>
          <a:p>
            <a:pPr indent="-241300" lvl="0" marL="342900" rtl="0" algn="l">
              <a:lnSpc>
                <a:spcPct val="100000"/>
              </a:lnSpc>
              <a:spcBef>
                <a:spcPts val="1000"/>
              </a:spcBef>
              <a:spcAft>
                <a:spcPts val="0"/>
              </a:spcAft>
              <a:buSzPts val="1600"/>
              <a:buNone/>
            </a:pPr>
            <a:r>
              <a:t/>
            </a:r>
            <a:endParaRPr b="0" i="0" sz="2000">
              <a:solidFill>
                <a:srgbClr val="273239"/>
              </a:solidFill>
              <a:latin typeface="Nunito"/>
              <a:ea typeface="Nunito"/>
              <a:cs typeface="Nunito"/>
              <a:sym typeface="Nunito"/>
            </a:endParaRPr>
          </a:p>
          <a:p>
            <a:pPr indent="-241300" lvl="0" marL="342900" rtl="0" algn="l">
              <a:lnSpc>
                <a:spcPct val="100000"/>
              </a:lnSpc>
              <a:spcBef>
                <a:spcPts val="1000"/>
              </a:spcBef>
              <a:spcAft>
                <a:spcPts val="0"/>
              </a:spcAft>
              <a:buSzPts val="1600"/>
              <a:buNone/>
            </a:pPr>
            <a:r>
              <a:t/>
            </a:r>
            <a:endParaRPr sz="2000">
              <a:latin typeface="Times New Roman"/>
              <a:ea typeface="Times New Roman"/>
              <a:cs typeface="Times New Roman"/>
              <a:sym typeface="Times New Roman"/>
            </a:endParaRPr>
          </a:p>
        </p:txBody>
      </p:sp>
      <p:pic>
        <p:nvPicPr>
          <p:cNvPr descr="A green and white pill&#10;&#10;Description automatically generated" id="211" name="Google Shape;211;p11"/>
          <p:cNvPicPr preferRelativeResize="0"/>
          <p:nvPr/>
        </p:nvPicPr>
        <p:blipFill rotWithShape="1">
          <a:blip r:embed="rId4">
            <a:alphaModFix/>
          </a:blip>
          <a:srcRect b="0" l="0" r="0" t="0"/>
          <a:stretch/>
        </p:blipFill>
        <p:spPr>
          <a:xfrm>
            <a:off x="4110037" y="4689231"/>
            <a:ext cx="3147485" cy="18670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Enumeration (Enum)</a:t>
            </a:r>
            <a:endParaRPr/>
          </a:p>
        </p:txBody>
      </p:sp>
      <p:sp>
        <p:nvSpPr>
          <p:cNvPr id="953" name="Google Shape;953;p12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US"/>
              <a:t>The enum in Java is a data type. It is used when we need to represent a fixed set of constants.</a:t>
            </a:r>
            <a:endParaRPr/>
          </a:p>
          <a:p>
            <a:pPr indent="-320040" lvl="0" marL="457200" rtl="0" algn="l">
              <a:lnSpc>
                <a:spcPct val="100000"/>
              </a:lnSpc>
              <a:spcBef>
                <a:spcPts val="1000"/>
              </a:spcBef>
              <a:spcAft>
                <a:spcPts val="0"/>
              </a:spcAft>
              <a:buSzPts val="1440"/>
              <a:buChar char="►"/>
            </a:pPr>
            <a:r>
              <a:rPr lang="en-US"/>
              <a:t>It can be used for days of the week (SUNDAY, MONDAY, TUESDAY, WEDNESDAY, THURSDAY, FRIDAY, and SATURDAY), </a:t>
            </a:r>
            <a:endParaRPr/>
          </a:p>
          <a:p>
            <a:pPr indent="-320040" lvl="0" marL="457200" rtl="0" algn="l">
              <a:lnSpc>
                <a:spcPct val="100000"/>
              </a:lnSpc>
              <a:spcBef>
                <a:spcPts val="1000"/>
              </a:spcBef>
              <a:spcAft>
                <a:spcPts val="0"/>
              </a:spcAft>
              <a:buSzPts val="1440"/>
              <a:buChar char="►"/>
            </a:pPr>
            <a:r>
              <a:rPr lang="en-US"/>
              <a:t>directions (NORTH, SOUTH, EAST, and WEST), season (SPRING, SUMMER, WINTER, and AUTUMN or FALL), colors (RED, YELLOW, BLUE, GREEN, WHITE, and BLACK) etc.</a:t>
            </a:r>
            <a:endParaRPr/>
          </a:p>
          <a:p>
            <a:pPr indent="-320040" lvl="0" marL="457200" rtl="0" algn="l">
              <a:lnSpc>
                <a:spcPct val="100000"/>
              </a:lnSpc>
              <a:spcBef>
                <a:spcPts val="1000"/>
              </a:spcBef>
              <a:spcAft>
                <a:spcPts val="0"/>
              </a:spcAft>
              <a:buSzPts val="1440"/>
              <a:buChar char="►"/>
            </a:pPr>
            <a:r>
              <a:rPr lang="en-US"/>
              <a:t> According to the Java naming conventions, we should have all constants in capital letters. So, we have enum constants in capital letters.</a:t>
            </a:r>
            <a:endParaRPr/>
          </a:p>
          <a:p>
            <a:pPr indent="-228600" lvl="0" marL="457200" rtl="0" algn="l">
              <a:lnSpc>
                <a:spcPct val="100000"/>
              </a:lnSpc>
              <a:spcBef>
                <a:spcPts val="1000"/>
              </a:spcBef>
              <a:spcAft>
                <a:spcPts val="0"/>
              </a:spcAft>
              <a:buSzPts val="1440"/>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2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959" name="Google Shape;959;p12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960" name="Google Shape;960;p127"/>
          <p:cNvPicPr preferRelativeResize="0"/>
          <p:nvPr/>
        </p:nvPicPr>
        <p:blipFill rotWithShape="1">
          <a:blip r:embed="rId3">
            <a:alphaModFix/>
          </a:blip>
          <a:srcRect b="0" l="0" r="0" t="0"/>
          <a:stretch/>
        </p:blipFill>
        <p:spPr>
          <a:xfrm>
            <a:off x="1181686" y="1598954"/>
            <a:ext cx="7428621" cy="3839640"/>
          </a:xfrm>
          <a:prstGeom prst="rect">
            <a:avLst/>
          </a:prstGeom>
          <a:noFill/>
          <a:ln>
            <a:noFill/>
          </a:ln>
        </p:spPr>
      </p:pic>
      <p:pic>
        <p:nvPicPr>
          <p:cNvPr id="961" name="Google Shape;961;p127"/>
          <p:cNvPicPr preferRelativeResize="0"/>
          <p:nvPr/>
        </p:nvPicPr>
        <p:blipFill rotWithShape="1">
          <a:blip r:embed="rId4">
            <a:alphaModFix/>
          </a:blip>
          <a:srcRect b="0" l="0" r="0" t="0"/>
          <a:stretch/>
        </p:blipFill>
        <p:spPr>
          <a:xfrm>
            <a:off x="6187000" y="4577422"/>
            <a:ext cx="2800350" cy="12763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1" lang="en-US"/>
              <a:t>Annotation</a:t>
            </a:r>
            <a:endParaRPr/>
          </a:p>
        </p:txBody>
      </p:sp>
      <p:sp>
        <p:nvSpPr>
          <p:cNvPr id="967" name="Google Shape;967;p12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US"/>
              <a:t>Java </a:t>
            </a:r>
            <a:r>
              <a:rPr b="1" lang="en-US"/>
              <a:t>Annotation</a:t>
            </a:r>
            <a:r>
              <a:rPr lang="en-US"/>
              <a:t> is a tag that represents the </a:t>
            </a:r>
            <a:r>
              <a:rPr i="1" lang="en-US"/>
              <a:t>metadata</a:t>
            </a:r>
            <a:r>
              <a:rPr lang="en-US"/>
              <a:t> i.e. attached with class, interface, methods or fields to indicate some additional information which can be used by java compiler and JVM.</a:t>
            </a:r>
            <a:endParaRPr/>
          </a:p>
          <a:p>
            <a:pPr indent="-320040" lvl="0" marL="457200" rtl="0" algn="l">
              <a:lnSpc>
                <a:spcPct val="100000"/>
              </a:lnSpc>
              <a:spcBef>
                <a:spcPts val="1000"/>
              </a:spcBef>
              <a:spcAft>
                <a:spcPts val="0"/>
              </a:spcAft>
              <a:buSzPts val="1440"/>
              <a:buChar char="►"/>
            </a:pPr>
            <a:r>
              <a:rPr lang="en-US"/>
              <a:t>Annotations in Java are used to provide additional information, so it is an alternative option for XML and Java marker interfaces.</a:t>
            </a:r>
            <a:endParaRPr/>
          </a:p>
          <a:p>
            <a:pPr indent="-320040" lvl="0" marL="457200" rtl="0" algn="l">
              <a:lnSpc>
                <a:spcPct val="100000"/>
              </a:lnSpc>
              <a:spcBef>
                <a:spcPts val="1000"/>
              </a:spcBef>
              <a:spcAft>
                <a:spcPts val="0"/>
              </a:spcAft>
              <a:buSzPts val="1440"/>
              <a:buNone/>
            </a:pPr>
            <a:r>
              <a:rPr b="1" lang="en-US"/>
              <a:t>Built-In Java Annotations used in Java code</a:t>
            </a:r>
            <a:endParaRPr/>
          </a:p>
          <a:p>
            <a:pPr indent="-320040" lvl="0" marL="457200" rtl="0" algn="l">
              <a:lnSpc>
                <a:spcPct val="100000"/>
              </a:lnSpc>
              <a:spcBef>
                <a:spcPts val="1000"/>
              </a:spcBef>
              <a:spcAft>
                <a:spcPts val="0"/>
              </a:spcAft>
              <a:buSzPts val="1440"/>
              <a:buChar char="►"/>
            </a:pPr>
            <a:r>
              <a:rPr lang="en-US"/>
              <a:t>@Override</a:t>
            </a:r>
            <a:endParaRPr/>
          </a:p>
          <a:p>
            <a:pPr indent="-320040" lvl="0" marL="457200" rtl="0" algn="l">
              <a:lnSpc>
                <a:spcPct val="100000"/>
              </a:lnSpc>
              <a:spcBef>
                <a:spcPts val="1000"/>
              </a:spcBef>
              <a:spcAft>
                <a:spcPts val="0"/>
              </a:spcAft>
              <a:buSzPts val="1440"/>
              <a:buChar char="►"/>
            </a:pPr>
            <a:r>
              <a:rPr lang="en-US"/>
              <a:t>@SuppressWarnings</a:t>
            </a:r>
            <a:endParaRPr/>
          </a:p>
          <a:p>
            <a:pPr indent="0" lvl="0" marL="137160" rtl="0" algn="l">
              <a:lnSpc>
                <a:spcPct val="100000"/>
              </a:lnSpc>
              <a:spcBef>
                <a:spcPts val="1000"/>
              </a:spcBef>
              <a:spcAft>
                <a:spcPts val="0"/>
              </a:spcAft>
              <a:buSzPts val="1440"/>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973" name="Google Shape;973;p12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974" name="Google Shape;974;p129"/>
          <p:cNvPicPr preferRelativeResize="0"/>
          <p:nvPr/>
        </p:nvPicPr>
        <p:blipFill rotWithShape="1">
          <a:blip r:embed="rId3">
            <a:alphaModFix/>
          </a:blip>
          <a:srcRect b="0" l="0" r="0" t="0"/>
          <a:stretch/>
        </p:blipFill>
        <p:spPr>
          <a:xfrm>
            <a:off x="1491175" y="1530593"/>
            <a:ext cx="7086527" cy="416854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980" name="Google Shape;980;p13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b="1" lang="en-US"/>
              <a:t>Annotations</a:t>
            </a:r>
            <a:r>
              <a:rPr lang="en-US"/>
              <a:t> provide metadata for compilers, tools, and frameworks.</a:t>
            </a:r>
            <a:endParaRPr/>
          </a:p>
          <a:p>
            <a:pPr indent="-320040" lvl="0" marL="457200" rtl="0" algn="l">
              <a:lnSpc>
                <a:spcPct val="100000"/>
              </a:lnSpc>
              <a:spcBef>
                <a:spcPts val="1000"/>
              </a:spcBef>
              <a:spcAft>
                <a:spcPts val="0"/>
              </a:spcAft>
              <a:buSzPts val="1440"/>
              <a:buChar char="►"/>
            </a:pPr>
            <a:r>
              <a:rPr b="1" lang="en-US"/>
              <a:t>Built-in Annotations</a:t>
            </a:r>
            <a:r>
              <a:rPr lang="en-US"/>
              <a:t>: @Override, @SuppressWarnings, etc.</a:t>
            </a:r>
            <a:endParaRPr/>
          </a:p>
          <a:p>
            <a:pPr indent="-320040" lvl="0" marL="457200" rtl="0" algn="l">
              <a:lnSpc>
                <a:spcPct val="100000"/>
              </a:lnSpc>
              <a:spcBef>
                <a:spcPts val="1000"/>
              </a:spcBef>
              <a:spcAft>
                <a:spcPts val="0"/>
              </a:spcAft>
              <a:buSzPts val="1440"/>
              <a:buChar char="►"/>
            </a:pPr>
            <a:r>
              <a:rPr b="1" lang="en-US"/>
              <a:t>Meta-Annotations</a:t>
            </a:r>
            <a:r>
              <a:rPr lang="en-US"/>
              <a:t>:  @Target, @Inherited, etc.</a:t>
            </a:r>
            <a:endParaRPr/>
          </a:p>
          <a:p>
            <a:pPr indent="-320040" lvl="0" marL="457200" rtl="0" algn="l">
              <a:lnSpc>
                <a:spcPct val="100000"/>
              </a:lnSpc>
              <a:spcBef>
                <a:spcPts val="1000"/>
              </a:spcBef>
              <a:spcAft>
                <a:spcPts val="0"/>
              </a:spcAft>
              <a:buSzPts val="1440"/>
              <a:buChar char="►"/>
            </a:pPr>
            <a:r>
              <a:rPr b="1" lang="en-US"/>
              <a:t>Custom Annotations</a:t>
            </a:r>
            <a:r>
              <a:rPr lang="en-US"/>
              <a:t>: Created using @interface </a:t>
            </a:r>
            <a:endParaRPr/>
          </a:p>
          <a:p>
            <a:pPr indent="-320040" lvl="0" marL="457200" rtl="0" algn="l">
              <a:lnSpc>
                <a:spcPct val="100000"/>
              </a:lnSpc>
              <a:spcBef>
                <a:spcPts val="1000"/>
              </a:spcBef>
              <a:spcAft>
                <a:spcPts val="0"/>
              </a:spcAft>
              <a:buSzPts val="1440"/>
              <a:buChar char="►"/>
            </a:pPr>
            <a:r>
              <a:rPr b="1" lang="en-US"/>
              <a:t>Widely used in Java frameworks</a:t>
            </a:r>
            <a:r>
              <a:rPr lang="en-US"/>
              <a:t> like Spring, Hibernate, JUnit.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0" i="0" lang="en-US">
                <a:latin typeface="Montserrat"/>
                <a:ea typeface="Montserrat"/>
                <a:cs typeface="Montserrat"/>
                <a:sym typeface="Montserrat"/>
              </a:rPr>
              <a:t>Lambda Expressions</a:t>
            </a:r>
            <a:br>
              <a:rPr b="0" i="0" lang="en-US">
                <a:latin typeface="Montserrat"/>
                <a:ea typeface="Montserrat"/>
                <a:cs typeface="Montserrat"/>
                <a:sym typeface="Montserrat"/>
              </a:rPr>
            </a:br>
            <a:endParaRPr/>
          </a:p>
        </p:txBody>
      </p:sp>
      <p:sp>
        <p:nvSpPr>
          <p:cNvPr id="986" name="Google Shape;986;p13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20040" lvl="0" marL="457200" rtl="0" algn="just">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A lambda expression is a new and important feature of Java that was included in Java . It provides a clear and concise way to represent one method interface using an expression. </a:t>
            </a:r>
            <a:endParaRPr/>
          </a:p>
          <a:p>
            <a:pPr indent="-320040" lvl="0" marL="457200" rtl="0" algn="just">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It is very useful in the collection library. It helps to filter and extract data from the collection.</a:t>
            </a:r>
            <a:endParaRPr/>
          </a:p>
          <a:p>
            <a:pPr indent="-320040" lvl="0" marL="457200" rtl="0" algn="just">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The Lambda expression is used to provide the implementation of an interface that has a functional interface. It saves a lot of code. In the case of the lambda expression, we don't need to define the method again for providing the implementation. </a:t>
            </a:r>
            <a:endParaRPr/>
          </a:p>
          <a:p>
            <a:pPr indent="-320040" lvl="0" marL="457200" rtl="0" algn="just">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Java lambda expression is treated as a function, so the compiler does not create a .class file.</a:t>
            </a:r>
            <a:endParaRPr/>
          </a:p>
          <a:p>
            <a:pPr indent="-228600" lvl="0" marL="457200" rtl="0" algn="l">
              <a:lnSpc>
                <a:spcPct val="100000"/>
              </a:lnSpc>
              <a:spcBef>
                <a:spcPts val="1000"/>
              </a:spcBef>
              <a:spcAft>
                <a:spcPts val="0"/>
              </a:spcAft>
              <a:buSzPts val="1440"/>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3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SzPct val="111111"/>
              <a:buNone/>
            </a:pPr>
            <a:r>
              <a:rPr b="1" i="0" lang="en-US">
                <a:solidFill>
                  <a:srgbClr val="273239"/>
                </a:solidFill>
                <a:latin typeface="Nunito"/>
                <a:ea typeface="Nunito"/>
                <a:cs typeface="Nunito"/>
                <a:sym typeface="Nunito"/>
              </a:rPr>
              <a:t>Functionalities of Lambda Expression</a:t>
            </a:r>
            <a:br>
              <a:rPr b="1" i="0" lang="en-US">
                <a:solidFill>
                  <a:srgbClr val="273239"/>
                </a:solidFill>
                <a:latin typeface="Nunito"/>
                <a:ea typeface="Nunito"/>
                <a:cs typeface="Nunito"/>
                <a:sym typeface="Nunito"/>
              </a:rPr>
            </a:br>
            <a:br>
              <a:rPr lang="en-US"/>
            </a:br>
            <a:r>
              <a:rPr b="1" i="0" lang="en-US">
                <a:solidFill>
                  <a:srgbClr val="273239"/>
                </a:solidFill>
                <a:latin typeface="Nunito"/>
                <a:ea typeface="Nunito"/>
                <a:cs typeface="Nunito"/>
                <a:sym typeface="Nunito"/>
              </a:rPr>
              <a:t> </a:t>
            </a:r>
            <a:br>
              <a:rPr b="1" i="0" lang="en-US">
                <a:solidFill>
                  <a:srgbClr val="273239"/>
                </a:solidFill>
                <a:latin typeface="Nunito"/>
                <a:ea typeface="Nunito"/>
                <a:cs typeface="Nunito"/>
                <a:sym typeface="Nunito"/>
              </a:rPr>
            </a:br>
            <a:endParaRPr/>
          </a:p>
        </p:txBody>
      </p:sp>
      <p:sp>
        <p:nvSpPr>
          <p:cNvPr id="992" name="Google Shape;992;p13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Font typeface="Arial"/>
              <a:buChar char="•"/>
            </a:pPr>
            <a:r>
              <a:rPr b="1" i="0" lang="en-US" sz="2000">
                <a:solidFill>
                  <a:srgbClr val="273239"/>
                </a:solidFill>
                <a:latin typeface="Nunito"/>
                <a:ea typeface="Nunito"/>
                <a:cs typeface="Nunito"/>
                <a:sym typeface="Nunito"/>
              </a:rPr>
              <a:t>Functional Interfaces</a:t>
            </a:r>
            <a:r>
              <a:rPr b="0" i="0" lang="en-US" sz="2000">
                <a:solidFill>
                  <a:srgbClr val="273239"/>
                </a:solidFill>
                <a:latin typeface="Nunito"/>
                <a:ea typeface="Nunito"/>
                <a:cs typeface="Nunito"/>
                <a:sym typeface="Nunito"/>
              </a:rPr>
              <a:t>: A </a:t>
            </a:r>
            <a:r>
              <a:rPr b="0" i="0" lang="en-US" sz="2000" u="sng">
                <a:solidFill>
                  <a:srgbClr val="273239"/>
                </a:solidFill>
                <a:latin typeface="Nunito"/>
                <a:ea typeface="Nunito"/>
                <a:cs typeface="Nunito"/>
                <a:sym typeface="Nunito"/>
                <a:hlinkClick r:id="rId3">
                  <a:extLst>
                    <a:ext uri="{A12FA001-AC4F-418D-AE19-62706E023703}">
                      <ahyp:hlinkClr val="tx"/>
                    </a:ext>
                  </a:extLst>
                </a:hlinkClick>
              </a:rPr>
              <a:t>functional interface</a:t>
            </a:r>
            <a:r>
              <a:rPr b="0" i="0" lang="en-US" sz="2000">
                <a:solidFill>
                  <a:srgbClr val="273239"/>
                </a:solidFill>
                <a:latin typeface="Nunito"/>
                <a:ea typeface="Nunito"/>
                <a:cs typeface="Nunito"/>
                <a:sym typeface="Nunito"/>
              </a:rPr>
              <a:t> is an interface that contains only one abstract method.</a:t>
            </a:r>
            <a:endParaRPr/>
          </a:p>
          <a:p>
            <a:pPr indent="-320040" lvl="0" marL="457200" rtl="0" algn="l">
              <a:lnSpc>
                <a:spcPct val="100000"/>
              </a:lnSpc>
              <a:spcBef>
                <a:spcPts val="2800"/>
              </a:spcBef>
              <a:spcAft>
                <a:spcPts val="0"/>
              </a:spcAft>
              <a:buSzPts val="1440"/>
              <a:buFont typeface="Arial"/>
              <a:buChar char="•"/>
            </a:pPr>
            <a:r>
              <a:rPr b="1" i="0" lang="en-US" sz="2000">
                <a:solidFill>
                  <a:srgbClr val="273239"/>
                </a:solidFill>
                <a:latin typeface="Nunito"/>
                <a:ea typeface="Nunito"/>
                <a:cs typeface="Nunito"/>
                <a:sym typeface="Nunito"/>
              </a:rPr>
              <a:t>Code as Data</a:t>
            </a:r>
            <a:r>
              <a:rPr b="0" i="0" lang="en-US" sz="2000">
                <a:solidFill>
                  <a:srgbClr val="273239"/>
                </a:solidFill>
                <a:latin typeface="Nunito"/>
                <a:ea typeface="Nunito"/>
                <a:cs typeface="Nunito"/>
                <a:sym typeface="Nunito"/>
              </a:rPr>
              <a:t>: Treat functionality as a method argument.</a:t>
            </a:r>
            <a:endParaRPr/>
          </a:p>
          <a:p>
            <a:pPr indent="-320040" lvl="0" marL="457200" rtl="0" algn="l">
              <a:lnSpc>
                <a:spcPct val="100000"/>
              </a:lnSpc>
              <a:spcBef>
                <a:spcPts val="2800"/>
              </a:spcBef>
              <a:spcAft>
                <a:spcPts val="0"/>
              </a:spcAft>
              <a:buSzPts val="1440"/>
              <a:buFont typeface="Arial"/>
              <a:buChar char="•"/>
            </a:pPr>
            <a:r>
              <a:rPr b="1" i="0" lang="en-US" sz="2000">
                <a:solidFill>
                  <a:srgbClr val="273239"/>
                </a:solidFill>
                <a:latin typeface="Nunito"/>
                <a:ea typeface="Nunito"/>
                <a:cs typeface="Nunito"/>
                <a:sym typeface="Nunito"/>
              </a:rPr>
              <a:t>Class Independence</a:t>
            </a:r>
            <a:r>
              <a:rPr b="0" i="0" lang="en-US" sz="2000">
                <a:solidFill>
                  <a:srgbClr val="273239"/>
                </a:solidFill>
                <a:latin typeface="Nunito"/>
                <a:ea typeface="Nunito"/>
                <a:cs typeface="Nunito"/>
                <a:sym typeface="Nunito"/>
              </a:rPr>
              <a:t>: Create functions without defining a class.</a:t>
            </a:r>
            <a:endParaRPr/>
          </a:p>
          <a:p>
            <a:pPr indent="-320040" lvl="0" marL="457200" rtl="0" algn="l">
              <a:lnSpc>
                <a:spcPct val="100000"/>
              </a:lnSpc>
              <a:spcBef>
                <a:spcPts val="2800"/>
              </a:spcBef>
              <a:spcAft>
                <a:spcPts val="1800"/>
              </a:spcAft>
              <a:buSzPts val="1440"/>
              <a:buFont typeface="Arial"/>
              <a:buChar char="•"/>
            </a:pPr>
            <a:r>
              <a:rPr b="1" i="0" lang="en-US" sz="2000">
                <a:solidFill>
                  <a:srgbClr val="273239"/>
                </a:solidFill>
                <a:latin typeface="Nunito"/>
                <a:ea typeface="Nunito"/>
                <a:cs typeface="Nunito"/>
                <a:sym typeface="Nunito"/>
              </a:rPr>
              <a:t>Pass and Execute</a:t>
            </a:r>
            <a:r>
              <a:rPr b="0" i="0" lang="en-US" sz="2000">
                <a:solidFill>
                  <a:srgbClr val="273239"/>
                </a:solidFill>
                <a:latin typeface="Nunito"/>
                <a:ea typeface="Nunito"/>
                <a:cs typeface="Nunito"/>
                <a:sym typeface="Nunito"/>
              </a:rPr>
              <a:t>: Pass lambda expressions as objects and execute on demand.</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998" name="Google Shape;998;p133"/>
          <p:cNvSpPr txBox="1"/>
          <p:nvPr>
            <p:ph idx="1" type="body"/>
          </p:nvPr>
        </p:nvSpPr>
        <p:spPr>
          <a:xfrm>
            <a:off x="677334" y="609601"/>
            <a:ext cx="8596668" cy="5908430"/>
          </a:xfrm>
          <a:prstGeom prst="rect">
            <a:avLst/>
          </a:prstGeom>
          <a:noFill/>
          <a:ln>
            <a:noFill/>
          </a:ln>
        </p:spPr>
        <p:txBody>
          <a:bodyPr anchorCtr="0" anchor="t" bIns="45700" lIns="91425" spcFirstLastPara="1" rIns="91425" wrap="square" tIns="45700">
            <a:normAutofit fontScale="70000" lnSpcReduction="20000"/>
          </a:bodyPr>
          <a:lstStyle/>
          <a:p>
            <a:pPr indent="0" lvl="0" marL="137160" rtl="0" algn="l">
              <a:lnSpc>
                <a:spcPct val="100000"/>
              </a:lnSpc>
              <a:spcBef>
                <a:spcPts val="1000"/>
              </a:spcBef>
              <a:spcAft>
                <a:spcPts val="0"/>
              </a:spcAft>
              <a:buSzPct val="114285"/>
              <a:buNone/>
            </a:pPr>
            <a:r>
              <a:rPr lang="en-US"/>
              <a:t>interface FuncInterface</a:t>
            </a:r>
            <a:endParaRPr/>
          </a:p>
          <a:p>
            <a:pPr indent="0" lvl="0" marL="137160" rtl="0" algn="l">
              <a:lnSpc>
                <a:spcPct val="100000"/>
              </a:lnSpc>
              <a:spcBef>
                <a:spcPts val="1000"/>
              </a:spcBef>
              <a:spcAft>
                <a:spcPts val="0"/>
              </a:spcAft>
              <a:buSzPct val="114285"/>
              <a:buNone/>
            </a:pPr>
            <a:r>
              <a:rPr lang="en-US"/>
              <a:t>{</a:t>
            </a:r>
            <a:endParaRPr/>
          </a:p>
          <a:p>
            <a:pPr indent="0" lvl="0" marL="137160" rtl="0" algn="l">
              <a:lnSpc>
                <a:spcPct val="100000"/>
              </a:lnSpc>
              <a:spcBef>
                <a:spcPts val="1000"/>
              </a:spcBef>
              <a:spcAft>
                <a:spcPts val="0"/>
              </a:spcAft>
              <a:buSzPct val="114285"/>
              <a:buNone/>
            </a:pPr>
            <a:r>
              <a:rPr lang="en-US"/>
              <a:t>    // An abstract function</a:t>
            </a:r>
            <a:endParaRPr/>
          </a:p>
          <a:p>
            <a:pPr indent="0" lvl="0" marL="137160" rtl="0" algn="l">
              <a:lnSpc>
                <a:spcPct val="100000"/>
              </a:lnSpc>
              <a:spcBef>
                <a:spcPts val="1000"/>
              </a:spcBef>
              <a:spcAft>
                <a:spcPts val="0"/>
              </a:spcAft>
              <a:buSzPct val="114285"/>
              <a:buNone/>
            </a:pPr>
            <a:r>
              <a:rPr lang="en-US"/>
              <a:t>    void abstractFun(int x);</a:t>
            </a:r>
            <a:endParaRPr/>
          </a:p>
          <a:p>
            <a:pPr indent="0" lvl="0" marL="137160" rtl="0" algn="l">
              <a:lnSpc>
                <a:spcPct val="100000"/>
              </a:lnSpc>
              <a:spcBef>
                <a:spcPts val="1000"/>
              </a:spcBef>
              <a:spcAft>
                <a:spcPts val="0"/>
              </a:spcAft>
              <a:buSzPct val="114285"/>
              <a:buNone/>
            </a:pPr>
            <a:r>
              <a:t/>
            </a:r>
            <a:endParaRPr/>
          </a:p>
          <a:p>
            <a:pPr indent="0" lvl="0" marL="137160" rtl="0" algn="l">
              <a:lnSpc>
                <a:spcPct val="100000"/>
              </a:lnSpc>
              <a:spcBef>
                <a:spcPts val="1000"/>
              </a:spcBef>
              <a:spcAft>
                <a:spcPts val="0"/>
              </a:spcAft>
              <a:buSzPct val="114285"/>
              <a:buNone/>
            </a:pPr>
            <a:r>
              <a:rPr lang="en-US"/>
              <a:t>    // A non-abstract (or default) function</a:t>
            </a:r>
            <a:endParaRPr/>
          </a:p>
          <a:p>
            <a:pPr indent="0" lvl="0" marL="137160" rtl="0" algn="l">
              <a:lnSpc>
                <a:spcPct val="100000"/>
              </a:lnSpc>
              <a:spcBef>
                <a:spcPts val="1000"/>
              </a:spcBef>
              <a:spcAft>
                <a:spcPts val="0"/>
              </a:spcAft>
              <a:buSzPct val="114285"/>
              <a:buNone/>
            </a:pPr>
            <a:r>
              <a:rPr lang="en-US"/>
              <a:t>    default void normalFun()</a:t>
            </a:r>
            <a:endParaRPr/>
          </a:p>
          <a:p>
            <a:pPr indent="0" lvl="0" marL="137160" rtl="0" algn="l">
              <a:lnSpc>
                <a:spcPct val="100000"/>
              </a:lnSpc>
              <a:spcBef>
                <a:spcPts val="1000"/>
              </a:spcBef>
              <a:spcAft>
                <a:spcPts val="0"/>
              </a:spcAft>
              <a:buSzPct val="114285"/>
              <a:buNone/>
            </a:pPr>
            <a:r>
              <a:rPr lang="en-US"/>
              <a:t>    {</a:t>
            </a:r>
            <a:endParaRPr/>
          </a:p>
          <a:p>
            <a:pPr indent="0" lvl="0" marL="137160" rtl="0" algn="l">
              <a:lnSpc>
                <a:spcPct val="100000"/>
              </a:lnSpc>
              <a:spcBef>
                <a:spcPts val="1000"/>
              </a:spcBef>
              <a:spcAft>
                <a:spcPts val="0"/>
              </a:spcAft>
              <a:buSzPct val="114285"/>
              <a:buNone/>
            </a:pPr>
            <a:r>
              <a:rPr lang="en-US"/>
              <a:t>       System.out.println("Hello");</a:t>
            </a:r>
            <a:endParaRPr/>
          </a:p>
          <a:p>
            <a:pPr indent="0" lvl="0" marL="137160" rtl="0" algn="l">
              <a:lnSpc>
                <a:spcPct val="100000"/>
              </a:lnSpc>
              <a:spcBef>
                <a:spcPts val="1000"/>
              </a:spcBef>
              <a:spcAft>
                <a:spcPts val="0"/>
              </a:spcAft>
              <a:buSzPct val="114285"/>
              <a:buNone/>
            </a:pPr>
            <a:r>
              <a:rPr lang="en-US"/>
              <a:t>    }</a:t>
            </a:r>
            <a:endParaRPr/>
          </a:p>
          <a:p>
            <a:pPr indent="0" lvl="0" marL="137160" rtl="0" algn="l">
              <a:lnSpc>
                <a:spcPct val="100000"/>
              </a:lnSpc>
              <a:spcBef>
                <a:spcPts val="1000"/>
              </a:spcBef>
              <a:spcAft>
                <a:spcPts val="0"/>
              </a:spcAft>
              <a:buSzPct val="114285"/>
              <a:buNone/>
            </a:pPr>
            <a:r>
              <a:rPr lang="en-US"/>
              <a:t>}</a:t>
            </a:r>
            <a:endParaRPr/>
          </a:p>
          <a:p>
            <a:pPr indent="0" lvl="0" marL="137160" rtl="0" algn="l">
              <a:lnSpc>
                <a:spcPct val="100000"/>
              </a:lnSpc>
              <a:spcBef>
                <a:spcPts val="1000"/>
              </a:spcBef>
              <a:spcAft>
                <a:spcPts val="0"/>
              </a:spcAft>
              <a:buSzPct val="114285"/>
              <a:buNone/>
            </a:pPr>
            <a:r>
              <a:t/>
            </a:r>
            <a:endParaRPr/>
          </a:p>
          <a:p>
            <a:pPr indent="0" lvl="0" marL="137160" rtl="0" algn="l">
              <a:lnSpc>
                <a:spcPct val="100000"/>
              </a:lnSpc>
              <a:spcBef>
                <a:spcPts val="1000"/>
              </a:spcBef>
              <a:spcAft>
                <a:spcPts val="0"/>
              </a:spcAft>
              <a:buSzPct val="114285"/>
              <a:buNone/>
            </a:pPr>
            <a:r>
              <a:rPr lang="en-US"/>
              <a:t>class Test</a:t>
            </a:r>
            <a:endParaRPr/>
          </a:p>
          <a:p>
            <a:pPr indent="0" lvl="0" marL="137160" rtl="0" algn="l">
              <a:lnSpc>
                <a:spcPct val="100000"/>
              </a:lnSpc>
              <a:spcBef>
                <a:spcPts val="1000"/>
              </a:spcBef>
              <a:spcAft>
                <a:spcPts val="0"/>
              </a:spcAft>
              <a:buSzPct val="114285"/>
              <a:buNone/>
            </a:pPr>
            <a:r>
              <a:rPr lang="en-US"/>
              <a:t>{</a:t>
            </a:r>
            <a:endParaRPr/>
          </a:p>
          <a:p>
            <a:pPr indent="0" lvl="0" marL="137160" rtl="0" algn="l">
              <a:lnSpc>
                <a:spcPct val="100000"/>
              </a:lnSpc>
              <a:spcBef>
                <a:spcPts val="1000"/>
              </a:spcBef>
              <a:spcAft>
                <a:spcPts val="0"/>
              </a:spcAft>
              <a:buSzPct val="114285"/>
              <a:buNone/>
            </a:pPr>
            <a:r>
              <a:rPr lang="en-US"/>
              <a:t>    public static void main(String args[])</a:t>
            </a:r>
            <a:endParaRPr/>
          </a:p>
          <a:p>
            <a:pPr indent="0" lvl="0" marL="137160" rtl="0" algn="l">
              <a:lnSpc>
                <a:spcPct val="100000"/>
              </a:lnSpc>
              <a:spcBef>
                <a:spcPts val="1000"/>
              </a:spcBef>
              <a:spcAft>
                <a:spcPts val="0"/>
              </a:spcAft>
              <a:buSzPct val="114285"/>
              <a:buNone/>
            </a:pPr>
            <a:r>
              <a:rPr lang="en-US"/>
              <a:t>    {</a:t>
            </a:r>
            <a:endParaRPr/>
          </a:p>
          <a:p>
            <a:pPr indent="0" lvl="0" marL="137160" rtl="0" algn="l">
              <a:lnSpc>
                <a:spcPct val="100000"/>
              </a:lnSpc>
              <a:spcBef>
                <a:spcPts val="1000"/>
              </a:spcBef>
              <a:spcAft>
                <a:spcPts val="0"/>
              </a:spcAft>
              <a:buSzPct val="114285"/>
              <a:buNone/>
            </a:pPr>
            <a:r>
              <a:rPr lang="en-US"/>
              <a:t>FuncInterface fobj = (int x)-&gt;System.out.println(2*x);</a:t>
            </a:r>
            <a:endParaRPr/>
          </a:p>
          <a:p>
            <a:pPr indent="0" lvl="0" marL="137160" rtl="0" algn="l">
              <a:lnSpc>
                <a:spcPct val="100000"/>
              </a:lnSpc>
              <a:spcBef>
                <a:spcPts val="1000"/>
              </a:spcBef>
              <a:spcAft>
                <a:spcPts val="0"/>
              </a:spcAft>
              <a:buSzPct val="114285"/>
              <a:buNone/>
            </a:pPr>
            <a:r>
              <a:rPr lang="en-US"/>
              <a:t>fobj.abstractFun(5);</a:t>
            </a:r>
            <a:endParaRPr/>
          </a:p>
          <a:p>
            <a:pPr indent="0" lvl="0" marL="137160" rtl="0" algn="l">
              <a:lnSpc>
                <a:spcPct val="100000"/>
              </a:lnSpc>
              <a:spcBef>
                <a:spcPts val="1000"/>
              </a:spcBef>
              <a:spcAft>
                <a:spcPts val="0"/>
              </a:spcAft>
              <a:buSzPct val="114285"/>
              <a:buNone/>
            </a:pPr>
            <a:r>
              <a:rPr lang="en-US"/>
              <a:t>    }</a:t>
            </a:r>
            <a:endParaRPr/>
          </a:p>
          <a:p>
            <a:pPr indent="0" lvl="0" marL="137160" rtl="0" algn="l">
              <a:lnSpc>
                <a:spcPct val="100000"/>
              </a:lnSpc>
              <a:spcBef>
                <a:spcPts val="1000"/>
              </a:spcBef>
              <a:spcAft>
                <a:spcPts val="0"/>
              </a:spcAft>
              <a:buSzPct val="114285"/>
              <a:buNone/>
            </a:pPr>
            <a:r>
              <a:rPr lang="en-US"/>
              <a:t>}</a:t>
            </a:r>
            <a:endParaRPr/>
          </a:p>
          <a:p>
            <a:pPr indent="-228600" lvl="0" marL="457200" rtl="0" algn="l">
              <a:lnSpc>
                <a:spcPct val="100000"/>
              </a:lnSpc>
              <a:spcBef>
                <a:spcPts val="1000"/>
              </a:spcBef>
              <a:spcAft>
                <a:spcPts val="0"/>
              </a:spcAft>
              <a:buSzPct val="114285"/>
              <a:buNone/>
            </a:pPr>
            <a:r>
              <a:t/>
            </a:r>
            <a:endParaRPr/>
          </a:p>
        </p:txBody>
      </p:sp>
      <p:pic>
        <p:nvPicPr>
          <p:cNvPr id="999" name="Google Shape;999;p133"/>
          <p:cNvPicPr preferRelativeResize="0"/>
          <p:nvPr/>
        </p:nvPicPr>
        <p:blipFill rotWithShape="1">
          <a:blip r:embed="rId3">
            <a:alphaModFix/>
          </a:blip>
          <a:srcRect b="0" l="0" r="0" t="0"/>
          <a:stretch/>
        </p:blipFill>
        <p:spPr>
          <a:xfrm>
            <a:off x="6096000" y="4695029"/>
            <a:ext cx="2719882" cy="135994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1" i="0" lang="en-US">
                <a:solidFill>
                  <a:srgbClr val="273239"/>
                </a:solidFill>
                <a:latin typeface="Nunito"/>
                <a:ea typeface="Nunito"/>
                <a:cs typeface="Nunito"/>
                <a:sym typeface="Nunito"/>
              </a:rPr>
              <a:t>Structure of Lambda Expression</a:t>
            </a:r>
            <a:br>
              <a:rPr b="1" i="0" lang="en-US">
                <a:solidFill>
                  <a:srgbClr val="273239"/>
                </a:solidFill>
                <a:latin typeface="Nunito"/>
                <a:ea typeface="Nunito"/>
                <a:cs typeface="Nunito"/>
                <a:sym typeface="Nunito"/>
              </a:rPr>
            </a:br>
            <a:endParaRPr/>
          </a:p>
        </p:txBody>
      </p:sp>
      <p:sp>
        <p:nvSpPr>
          <p:cNvPr id="1005" name="Google Shape;1005;p13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006" name="Google Shape;1006;p134"/>
          <p:cNvPicPr preferRelativeResize="0"/>
          <p:nvPr/>
        </p:nvPicPr>
        <p:blipFill rotWithShape="1">
          <a:blip r:embed="rId3">
            <a:alphaModFix/>
          </a:blip>
          <a:srcRect b="0" l="0" r="0" t="0"/>
          <a:stretch/>
        </p:blipFill>
        <p:spPr>
          <a:xfrm>
            <a:off x="766990" y="1733313"/>
            <a:ext cx="8507012" cy="1695687"/>
          </a:xfrm>
          <a:prstGeom prst="rect">
            <a:avLst/>
          </a:prstGeom>
          <a:noFill/>
          <a:ln>
            <a:noFill/>
          </a:ln>
        </p:spPr>
      </p:pic>
      <p:pic>
        <p:nvPicPr>
          <p:cNvPr id="1007" name="Google Shape;1007;p134"/>
          <p:cNvPicPr preferRelativeResize="0"/>
          <p:nvPr/>
        </p:nvPicPr>
        <p:blipFill rotWithShape="1">
          <a:blip r:embed="rId4">
            <a:alphaModFix/>
          </a:blip>
          <a:srcRect b="0" l="0" r="0" t="0"/>
          <a:stretch/>
        </p:blipFill>
        <p:spPr>
          <a:xfrm>
            <a:off x="677334" y="3659189"/>
            <a:ext cx="5922795" cy="1774621"/>
          </a:xfrm>
          <a:prstGeom prst="rect">
            <a:avLst/>
          </a:prstGeom>
          <a:noFill/>
          <a:ln>
            <a:noFill/>
          </a:ln>
        </p:spPr>
      </p:pic>
      <p:pic>
        <p:nvPicPr>
          <p:cNvPr id="1008" name="Google Shape;1008;p134"/>
          <p:cNvPicPr preferRelativeResize="0"/>
          <p:nvPr/>
        </p:nvPicPr>
        <p:blipFill rotWithShape="1">
          <a:blip r:embed="rId5">
            <a:alphaModFix/>
          </a:blip>
          <a:srcRect b="0" l="0" r="0" t="0"/>
          <a:stretch/>
        </p:blipFill>
        <p:spPr>
          <a:xfrm>
            <a:off x="4655527" y="5269438"/>
            <a:ext cx="5249008" cy="121937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35"/>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1" i="0" lang="en-US">
                <a:solidFill>
                  <a:srgbClr val="273239"/>
                </a:solidFill>
                <a:latin typeface="Nunito"/>
                <a:ea typeface="Nunito"/>
                <a:cs typeface="Nunito"/>
                <a:sym typeface="Nunito"/>
              </a:rPr>
              <a:t>Lambda Expression Parameters</a:t>
            </a:r>
            <a:br>
              <a:rPr b="1" i="0" lang="en-US">
                <a:solidFill>
                  <a:srgbClr val="273239"/>
                </a:solidFill>
                <a:latin typeface="Nunito"/>
                <a:ea typeface="Nunito"/>
                <a:cs typeface="Nunito"/>
                <a:sym typeface="Nunito"/>
              </a:rPr>
            </a:br>
            <a:endParaRPr/>
          </a:p>
        </p:txBody>
      </p:sp>
      <p:sp>
        <p:nvSpPr>
          <p:cNvPr id="1014" name="Google Shape;1014;p13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137160" rtl="0" algn="l">
              <a:lnSpc>
                <a:spcPct val="100000"/>
              </a:lnSpc>
              <a:spcBef>
                <a:spcPts val="1000"/>
              </a:spcBef>
              <a:spcAft>
                <a:spcPts val="0"/>
              </a:spcAft>
              <a:buSzPts val="1440"/>
              <a:buNone/>
            </a:pPr>
            <a:r>
              <a:rPr b="0" i="0" lang="en-US">
                <a:solidFill>
                  <a:srgbClr val="273239"/>
                </a:solidFill>
                <a:latin typeface="Nunito"/>
                <a:ea typeface="Nunito"/>
                <a:cs typeface="Nunito"/>
                <a:sym typeface="Nunito"/>
              </a:rPr>
              <a:t>There are three Lambda Expression Parameters are mentioned below:</a:t>
            </a:r>
            <a:endParaRPr/>
          </a:p>
          <a:p>
            <a:pPr indent="-320040" lvl="0" marL="457200" rtl="0" algn="l">
              <a:lnSpc>
                <a:spcPct val="100000"/>
              </a:lnSpc>
              <a:spcBef>
                <a:spcPts val="1750"/>
              </a:spcBef>
              <a:spcAft>
                <a:spcPts val="0"/>
              </a:spcAft>
              <a:buSzPts val="1440"/>
              <a:buFont typeface="Arial"/>
              <a:buAutoNum type="arabicPeriod"/>
            </a:pPr>
            <a:r>
              <a:rPr b="0" i="0" lang="en-US">
                <a:solidFill>
                  <a:srgbClr val="273239"/>
                </a:solidFill>
                <a:latin typeface="Nunito"/>
                <a:ea typeface="Nunito"/>
                <a:cs typeface="Nunito"/>
                <a:sym typeface="Nunito"/>
              </a:rPr>
              <a:t>Zero Parameter</a:t>
            </a:r>
            <a:endParaRPr/>
          </a:p>
          <a:p>
            <a:pPr indent="-320040" lvl="0" marL="457200" rtl="0" algn="l">
              <a:lnSpc>
                <a:spcPct val="100000"/>
              </a:lnSpc>
              <a:spcBef>
                <a:spcPts val="2800"/>
              </a:spcBef>
              <a:spcAft>
                <a:spcPts val="0"/>
              </a:spcAft>
              <a:buSzPts val="1440"/>
              <a:buFont typeface="Arial"/>
              <a:buAutoNum type="arabicPeriod"/>
            </a:pPr>
            <a:r>
              <a:rPr b="0" i="0" lang="en-US">
                <a:solidFill>
                  <a:srgbClr val="273239"/>
                </a:solidFill>
                <a:latin typeface="Nunito"/>
                <a:ea typeface="Nunito"/>
                <a:cs typeface="Nunito"/>
                <a:sym typeface="Nunito"/>
              </a:rPr>
              <a:t>Single Parameter</a:t>
            </a:r>
            <a:endParaRPr/>
          </a:p>
          <a:p>
            <a:pPr indent="-320040" lvl="0" marL="457200" rtl="0" algn="l">
              <a:lnSpc>
                <a:spcPct val="100000"/>
              </a:lnSpc>
              <a:spcBef>
                <a:spcPts val="2800"/>
              </a:spcBef>
              <a:spcAft>
                <a:spcPts val="0"/>
              </a:spcAft>
              <a:buSzPts val="1440"/>
              <a:buFont typeface="Arial"/>
              <a:buAutoNum type="arabicPeriod"/>
            </a:pPr>
            <a:r>
              <a:rPr b="0" i="0" lang="en-US">
                <a:solidFill>
                  <a:srgbClr val="273239"/>
                </a:solidFill>
                <a:latin typeface="Nunito"/>
                <a:ea typeface="Nunito"/>
                <a:cs typeface="Nunito"/>
                <a:sym typeface="Nunito"/>
              </a:rPr>
              <a:t>Multiple Parameters </a:t>
            </a:r>
            <a:endParaRPr/>
          </a:p>
          <a:p>
            <a:pPr indent="-228600" lvl="0" marL="457200" rtl="0" algn="l">
              <a:lnSpc>
                <a:spcPct val="100000"/>
              </a:lnSpc>
              <a:spcBef>
                <a:spcPts val="2800"/>
              </a:spcBef>
              <a:spcAft>
                <a:spcPts val="0"/>
              </a:spcAft>
              <a:buSzPts val="1440"/>
              <a:buNone/>
            </a:pPr>
            <a:r>
              <a:t/>
            </a:r>
            <a:endParaRPr/>
          </a:p>
        </p:txBody>
      </p:sp>
      <p:pic>
        <p:nvPicPr>
          <p:cNvPr id="1015" name="Google Shape;1015;p135"/>
          <p:cNvPicPr preferRelativeResize="0"/>
          <p:nvPr/>
        </p:nvPicPr>
        <p:blipFill rotWithShape="1">
          <a:blip r:embed="rId3">
            <a:alphaModFix/>
          </a:blip>
          <a:srcRect b="0" l="0" r="0" t="0"/>
          <a:stretch/>
        </p:blipFill>
        <p:spPr>
          <a:xfrm>
            <a:off x="3069300" y="2718612"/>
            <a:ext cx="4505954" cy="600159"/>
          </a:xfrm>
          <a:prstGeom prst="rect">
            <a:avLst/>
          </a:prstGeom>
          <a:noFill/>
          <a:ln>
            <a:noFill/>
          </a:ln>
        </p:spPr>
      </p:pic>
      <p:pic>
        <p:nvPicPr>
          <p:cNvPr id="1016" name="Google Shape;1016;p135"/>
          <p:cNvPicPr preferRelativeResize="0"/>
          <p:nvPr/>
        </p:nvPicPr>
        <p:blipFill rotWithShape="1">
          <a:blip r:embed="rId4">
            <a:alphaModFix/>
          </a:blip>
          <a:srcRect b="0" l="0" r="0" t="0"/>
          <a:stretch/>
        </p:blipFill>
        <p:spPr>
          <a:xfrm>
            <a:off x="3069300" y="3411415"/>
            <a:ext cx="4810796" cy="619211"/>
          </a:xfrm>
          <a:prstGeom prst="rect">
            <a:avLst/>
          </a:prstGeom>
          <a:noFill/>
          <a:ln>
            <a:noFill/>
          </a:ln>
        </p:spPr>
      </p:pic>
      <p:pic>
        <p:nvPicPr>
          <p:cNvPr id="1017" name="Google Shape;1017;p135"/>
          <p:cNvPicPr preferRelativeResize="0"/>
          <p:nvPr/>
        </p:nvPicPr>
        <p:blipFill rotWithShape="1">
          <a:blip r:embed="rId5">
            <a:alphaModFix/>
          </a:blip>
          <a:srcRect b="0" l="0" r="0" t="0"/>
          <a:stretch/>
        </p:blipFill>
        <p:spPr>
          <a:xfrm>
            <a:off x="3367678" y="4065795"/>
            <a:ext cx="5906324" cy="71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218" name="Google Shape;218;p1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b="0" i="0" lang="en-US" sz="2000">
                <a:solidFill>
                  <a:srgbClr val="273239"/>
                </a:solidFill>
                <a:latin typeface="Times New Roman"/>
                <a:ea typeface="Times New Roman"/>
                <a:cs typeface="Times New Roman"/>
                <a:sym typeface="Times New Roman"/>
              </a:rPr>
              <a:t>Inheritance is an important pillar of OOP(Object-Oriented Programming). It is the mechanism in Java by which one class is allowed to inherit another class. </a:t>
            </a:r>
            <a:endParaRPr/>
          </a:p>
          <a:p>
            <a:pPr indent="-342900" lvl="0" marL="342900" rtl="0" algn="l">
              <a:lnSpc>
                <a:spcPct val="100000"/>
              </a:lnSpc>
              <a:spcBef>
                <a:spcPts val="1000"/>
              </a:spcBef>
              <a:spcAft>
                <a:spcPts val="0"/>
              </a:spcAft>
              <a:buSzPts val="1600"/>
              <a:buChar char="►"/>
            </a:pPr>
            <a:r>
              <a:rPr b="0" i="0" lang="en-US" sz="2000">
                <a:solidFill>
                  <a:srgbClr val="273239"/>
                </a:solidFill>
                <a:latin typeface="Times New Roman"/>
                <a:ea typeface="Times New Roman"/>
                <a:cs typeface="Times New Roman"/>
                <a:sym typeface="Times New Roman"/>
              </a:rPr>
              <a:t>In Java, Inheritance means creating new classes based on existing ones. A class that inherits from another class can reuse the methods and fields of that class. In addition, you can add new fields and methods to your current class as well.</a:t>
            </a:r>
            <a:endParaRPr/>
          </a:p>
          <a:p>
            <a:pPr indent="0" lvl="0" marL="0" rtl="0" algn="l">
              <a:lnSpc>
                <a:spcPct val="100000"/>
              </a:lnSpc>
              <a:spcBef>
                <a:spcPts val="1000"/>
              </a:spcBef>
              <a:spcAft>
                <a:spcPts val="0"/>
              </a:spcAft>
              <a:buSzPts val="1600"/>
              <a:buNone/>
            </a:pPr>
            <a:r>
              <a:rPr b="1" i="0" lang="en-US" sz="2000">
                <a:solidFill>
                  <a:srgbClr val="273239"/>
                </a:solidFill>
                <a:latin typeface="Nunito"/>
                <a:ea typeface="Nunito"/>
                <a:cs typeface="Nunito"/>
                <a:sym typeface="Nunito"/>
              </a:rPr>
              <a:t>Why Do We Need Java Inheritance?</a:t>
            </a:r>
            <a:endParaRPr/>
          </a:p>
          <a:p>
            <a:pPr indent="-342900" lvl="0" marL="342900" rtl="0" algn="l">
              <a:lnSpc>
                <a:spcPct val="100000"/>
              </a:lnSpc>
              <a:spcBef>
                <a:spcPts val="1000"/>
              </a:spcBef>
              <a:spcAft>
                <a:spcPts val="0"/>
              </a:spcAft>
              <a:buSzPts val="1600"/>
              <a:buFont typeface="Arial"/>
              <a:buChar char="•"/>
            </a:pPr>
            <a:r>
              <a:rPr b="1" i="0" lang="en-US" sz="2000">
                <a:solidFill>
                  <a:srgbClr val="273239"/>
                </a:solidFill>
                <a:latin typeface="Nunito"/>
                <a:ea typeface="Nunito"/>
                <a:cs typeface="Nunito"/>
                <a:sym typeface="Nunito"/>
              </a:rPr>
              <a:t>Code Reusability: </a:t>
            </a:r>
            <a:r>
              <a:rPr b="0" i="0" lang="en-US" sz="2000">
                <a:solidFill>
                  <a:srgbClr val="273239"/>
                </a:solidFill>
                <a:latin typeface="Nunito"/>
                <a:ea typeface="Nunito"/>
                <a:cs typeface="Nunito"/>
                <a:sym typeface="Nunito"/>
              </a:rPr>
              <a:t>The code written in the Superclass is common to all subclasses. Child classes can directly use the parent class code.</a:t>
            </a:r>
            <a:endParaRPr/>
          </a:p>
          <a:p>
            <a:pPr indent="-342900" lvl="0" marL="342900" rtl="0" algn="l">
              <a:lnSpc>
                <a:spcPct val="100000"/>
              </a:lnSpc>
              <a:spcBef>
                <a:spcPts val="2800"/>
              </a:spcBef>
              <a:spcAft>
                <a:spcPts val="0"/>
              </a:spcAft>
              <a:buSzPts val="1600"/>
              <a:buChar char="►"/>
            </a:pPr>
            <a:r>
              <a:rPr b="0" i="0" lang="en-US" sz="2000">
                <a:solidFill>
                  <a:srgbClr val="273239"/>
                </a:solidFill>
                <a:latin typeface="Times New Roman"/>
                <a:ea typeface="Times New Roman"/>
                <a:cs typeface="Times New Roman"/>
                <a:sym typeface="Times New Roman"/>
              </a:rPr>
              <a:t>  </a:t>
            </a:r>
            <a:endParaRPr/>
          </a:p>
          <a:p>
            <a:pPr indent="-241300" lvl="0" marL="342900" rtl="0" algn="l">
              <a:lnSpc>
                <a:spcPct val="100000"/>
              </a:lnSpc>
              <a:spcBef>
                <a:spcPts val="1000"/>
              </a:spcBef>
              <a:spcAft>
                <a:spcPts val="0"/>
              </a:spcAft>
              <a:buSzPts val="1600"/>
              <a:buNone/>
            </a:pPr>
            <a:r>
              <a:t/>
            </a:r>
            <a:endParaRPr sz="2000">
              <a:latin typeface="Times New Roman"/>
              <a:ea typeface="Times New Roman"/>
              <a:cs typeface="Times New Roman"/>
              <a:sym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3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0" i="0" lang="en-US">
                <a:solidFill>
                  <a:srgbClr val="273239"/>
                </a:solidFill>
                <a:latin typeface="Nunito"/>
                <a:ea typeface="Nunito"/>
                <a:cs typeface="Nunito"/>
                <a:sym typeface="Nunito"/>
              </a:rPr>
              <a:t>Zero Parameter</a:t>
            </a:r>
            <a:br>
              <a:rPr b="0" i="0" lang="en-US">
                <a:solidFill>
                  <a:srgbClr val="273239"/>
                </a:solidFill>
                <a:latin typeface="Nunito"/>
                <a:ea typeface="Nunito"/>
                <a:cs typeface="Nunito"/>
                <a:sym typeface="Nunito"/>
              </a:rPr>
            </a:br>
            <a:endParaRPr/>
          </a:p>
        </p:txBody>
      </p:sp>
      <p:sp>
        <p:nvSpPr>
          <p:cNvPr id="1023" name="Google Shape;1023;p136"/>
          <p:cNvSpPr txBox="1"/>
          <p:nvPr>
            <p:ph idx="1" type="body"/>
          </p:nvPr>
        </p:nvSpPr>
        <p:spPr>
          <a:xfrm>
            <a:off x="677334" y="1230923"/>
            <a:ext cx="8596668" cy="4810439"/>
          </a:xfrm>
          <a:prstGeom prst="rect">
            <a:avLst/>
          </a:prstGeom>
          <a:noFill/>
          <a:ln>
            <a:noFill/>
          </a:ln>
        </p:spPr>
        <p:txBody>
          <a:bodyPr anchorCtr="0" anchor="t" bIns="45700" lIns="91425" spcFirstLastPara="1" rIns="91425" wrap="square" tIns="45700">
            <a:normAutofit fontScale="62500" lnSpcReduction="20000"/>
          </a:bodyPr>
          <a:lstStyle/>
          <a:p>
            <a:pPr indent="0" lvl="0" marL="137160" rtl="0" algn="l">
              <a:lnSpc>
                <a:spcPct val="100000"/>
              </a:lnSpc>
              <a:spcBef>
                <a:spcPts val="1000"/>
              </a:spcBef>
              <a:spcAft>
                <a:spcPts val="0"/>
              </a:spcAft>
              <a:buSzPct val="128000"/>
              <a:buNone/>
            </a:pPr>
            <a:r>
              <a:rPr lang="en-US"/>
              <a:t>// Step 1: Define a functional interface</a:t>
            </a:r>
            <a:endParaRPr/>
          </a:p>
          <a:p>
            <a:pPr indent="0" lvl="0" marL="137160" rtl="0" algn="l">
              <a:lnSpc>
                <a:spcPct val="100000"/>
              </a:lnSpc>
              <a:spcBef>
                <a:spcPts val="1000"/>
              </a:spcBef>
              <a:spcAft>
                <a:spcPts val="0"/>
              </a:spcAft>
              <a:buSzPct val="128000"/>
              <a:buNone/>
            </a:pPr>
            <a:r>
              <a:rPr lang="en-US"/>
              <a:t>@FunctionalInterface</a:t>
            </a:r>
            <a:endParaRPr/>
          </a:p>
          <a:p>
            <a:pPr indent="0" lvl="0" marL="137160" rtl="0" algn="l">
              <a:lnSpc>
                <a:spcPct val="100000"/>
              </a:lnSpc>
              <a:spcBef>
                <a:spcPts val="1000"/>
              </a:spcBef>
              <a:spcAft>
                <a:spcPts val="0"/>
              </a:spcAft>
              <a:buSzPct val="128000"/>
              <a:buNone/>
            </a:pPr>
            <a:r>
              <a:rPr lang="en-US"/>
              <a:t>interface Exp{</a:t>
            </a:r>
            <a:endParaRPr/>
          </a:p>
          <a:p>
            <a:pPr indent="0" lvl="0" marL="137160" rtl="0" algn="l">
              <a:lnSpc>
                <a:spcPct val="100000"/>
              </a:lnSpc>
              <a:spcBef>
                <a:spcPts val="1000"/>
              </a:spcBef>
              <a:spcAft>
                <a:spcPts val="0"/>
              </a:spcAft>
              <a:buSzPct val="128000"/>
              <a:buNone/>
            </a:pPr>
            <a:r>
              <a:rPr lang="en-US"/>
              <a:t>    void sayHello(); // Abstract method with zero parameters</a:t>
            </a:r>
            <a:endParaRPr/>
          </a:p>
          <a:p>
            <a:pPr indent="0" lvl="0" marL="137160" rtl="0" algn="l">
              <a:lnSpc>
                <a:spcPct val="100000"/>
              </a:lnSpc>
              <a:spcBef>
                <a:spcPts val="1000"/>
              </a:spcBef>
              <a:spcAft>
                <a:spcPts val="0"/>
              </a:spcAft>
              <a:buSzPct val="128000"/>
              <a:buNone/>
            </a:pPr>
            <a:r>
              <a:rPr lang="en-US"/>
              <a:t>}</a:t>
            </a:r>
            <a:endParaRPr/>
          </a:p>
          <a:p>
            <a:pPr indent="0" lvl="0" marL="137160" rtl="0" algn="l">
              <a:lnSpc>
                <a:spcPct val="100000"/>
              </a:lnSpc>
              <a:spcBef>
                <a:spcPts val="1000"/>
              </a:spcBef>
              <a:spcAft>
                <a:spcPts val="0"/>
              </a:spcAft>
              <a:buSzPct val="128000"/>
              <a:buNone/>
            </a:pPr>
            <a:r>
              <a:t/>
            </a:r>
            <a:endParaRPr/>
          </a:p>
          <a:p>
            <a:pPr indent="0" lvl="0" marL="137160" rtl="0" algn="l">
              <a:lnSpc>
                <a:spcPct val="100000"/>
              </a:lnSpc>
              <a:spcBef>
                <a:spcPts val="1000"/>
              </a:spcBef>
              <a:spcAft>
                <a:spcPts val="0"/>
              </a:spcAft>
              <a:buSzPct val="128000"/>
              <a:buNone/>
            </a:pPr>
            <a:r>
              <a:rPr lang="en-US"/>
              <a:t>public class LambdaExample {</a:t>
            </a:r>
            <a:endParaRPr/>
          </a:p>
          <a:p>
            <a:pPr indent="0" lvl="0" marL="137160" rtl="0" algn="l">
              <a:lnSpc>
                <a:spcPct val="100000"/>
              </a:lnSpc>
              <a:spcBef>
                <a:spcPts val="1000"/>
              </a:spcBef>
              <a:spcAft>
                <a:spcPts val="0"/>
              </a:spcAft>
              <a:buSzPct val="128000"/>
              <a:buNone/>
            </a:pPr>
            <a:r>
              <a:rPr lang="en-US"/>
              <a:t>    public static void main(String[] args) {</a:t>
            </a:r>
            <a:endParaRPr/>
          </a:p>
          <a:p>
            <a:pPr indent="0" lvl="0" marL="137160" rtl="0" algn="l">
              <a:lnSpc>
                <a:spcPct val="100000"/>
              </a:lnSpc>
              <a:spcBef>
                <a:spcPts val="1000"/>
              </a:spcBef>
              <a:spcAft>
                <a:spcPts val="0"/>
              </a:spcAft>
              <a:buSzPct val="128000"/>
              <a:buNone/>
            </a:pPr>
            <a:r>
              <a:rPr lang="en-US"/>
              <a:t>        // Step 2: Implementing lambda expression with zero parameters</a:t>
            </a:r>
            <a:endParaRPr/>
          </a:p>
          <a:p>
            <a:pPr indent="0" lvl="0" marL="137160" rtl="0" algn="l">
              <a:lnSpc>
                <a:spcPct val="100000"/>
              </a:lnSpc>
              <a:spcBef>
                <a:spcPts val="1000"/>
              </a:spcBef>
              <a:spcAft>
                <a:spcPts val="0"/>
              </a:spcAft>
              <a:buSzPct val="128000"/>
              <a:buNone/>
            </a:pPr>
            <a:r>
              <a:rPr lang="en-US"/>
              <a:t> Exp exp = () -&gt; {</a:t>
            </a:r>
            <a:endParaRPr/>
          </a:p>
          <a:p>
            <a:pPr indent="0" lvl="0" marL="137160" rtl="0" algn="l">
              <a:lnSpc>
                <a:spcPct val="100000"/>
              </a:lnSpc>
              <a:spcBef>
                <a:spcPts val="1000"/>
              </a:spcBef>
              <a:spcAft>
                <a:spcPts val="0"/>
              </a:spcAft>
              <a:buSzPct val="128000"/>
              <a:buNone/>
            </a:pPr>
            <a:r>
              <a:rPr lang="en-US"/>
              <a:t>            System.out.println("Hello, Welcome to Java Lambda Expressions!");</a:t>
            </a:r>
            <a:endParaRPr/>
          </a:p>
          <a:p>
            <a:pPr indent="0" lvl="0" marL="137160" rtl="0" algn="l">
              <a:lnSpc>
                <a:spcPct val="100000"/>
              </a:lnSpc>
              <a:spcBef>
                <a:spcPts val="1000"/>
              </a:spcBef>
              <a:spcAft>
                <a:spcPts val="0"/>
              </a:spcAft>
              <a:buSzPct val="128000"/>
              <a:buNone/>
            </a:pPr>
            <a:r>
              <a:rPr lang="en-US"/>
              <a:t>        };</a:t>
            </a:r>
            <a:endParaRPr/>
          </a:p>
          <a:p>
            <a:pPr indent="0" lvl="0" marL="137160" rtl="0" algn="l">
              <a:lnSpc>
                <a:spcPct val="100000"/>
              </a:lnSpc>
              <a:spcBef>
                <a:spcPts val="1000"/>
              </a:spcBef>
              <a:spcAft>
                <a:spcPts val="0"/>
              </a:spcAft>
              <a:buSzPct val="128000"/>
              <a:buNone/>
            </a:pPr>
            <a:r>
              <a:t/>
            </a:r>
            <a:endParaRPr/>
          </a:p>
          <a:p>
            <a:pPr indent="0" lvl="0" marL="137160" rtl="0" algn="l">
              <a:lnSpc>
                <a:spcPct val="100000"/>
              </a:lnSpc>
              <a:spcBef>
                <a:spcPts val="1000"/>
              </a:spcBef>
              <a:spcAft>
                <a:spcPts val="0"/>
              </a:spcAft>
              <a:buSzPct val="128000"/>
              <a:buNone/>
            </a:pPr>
            <a:r>
              <a:rPr lang="en-US"/>
              <a:t>        // Step 3: Calling the method using the lambda expression</a:t>
            </a:r>
            <a:endParaRPr/>
          </a:p>
          <a:p>
            <a:pPr indent="0" lvl="0" marL="137160" rtl="0" algn="l">
              <a:lnSpc>
                <a:spcPct val="100000"/>
              </a:lnSpc>
              <a:spcBef>
                <a:spcPts val="1000"/>
              </a:spcBef>
              <a:spcAft>
                <a:spcPts val="0"/>
              </a:spcAft>
              <a:buSzPct val="128000"/>
              <a:buNone/>
            </a:pPr>
            <a:r>
              <a:rPr lang="en-US"/>
              <a:t>exp.sayHello();</a:t>
            </a:r>
            <a:endParaRPr/>
          </a:p>
          <a:p>
            <a:pPr indent="0" lvl="0" marL="137160" rtl="0" algn="l">
              <a:lnSpc>
                <a:spcPct val="100000"/>
              </a:lnSpc>
              <a:spcBef>
                <a:spcPts val="1000"/>
              </a:spcBef>
              <a:spcAft>
                <a:spcPts val="0"/>
              </a:spcAft>
              <a:buSzPct val="128000"/>
              <a:buNone/>
            </a:pPr>
            <a:r>
              <a:rPr lang="en-US"/>
              <a:t>    }</a:t>
            </a:r>
            <a:endParaRPr/>
          </a:p>
          <a:p>
            <a:pPr indent="0" lvl="0" marL="137160" rtl="0" algn="l">
              <a:lnSpc>
                <a:spcPct val="100000"/>
              </a:lnSpc>
              <a:spcBef>
                <a:spcPts val="1000"/>
              </a:spcBef>
              <a:spcAft>
                <a:spcPts val="0"/>
              </a:spcAft>
              <a:buSzPct val="128000"/>
              <a:buNone/>
            </a:pPr>
            <a:r>
              <a:rPr lang="en-US"/>
              <a:t>}</a:t>
            </a:r>
            <a:endParaRPr/>
          </a:p>
          <a:p>
            <a:pPr indent="-228600" lvl="0" marL="457200" rtl="0" algn="l">
              <a:lnSpc>
                <a:spcPct val="100000"/>
              </a:lnSpc>
              <a:spcBef>
                <a:spcPts val="1000"/>
              </a:spcBef>
              <a:spcAft>
                <a:spcPts val="0"/>
              </a:spcAft>
              <a:buSzPct val="128000"/>
              <a:buNone/>
            </a:pPr>
            <a:r>
              <a:t/>
            </a:r>
            <a:endParaRPr/>
          </a:p>
        </p:txBody>
      </p:sp>
      <p:pic>
        <p:nvPicPr>
          <p:cNvPr id="1024" name="Google Shape;1024;p136"/>
          <p:cNvPicPr preferRelativeResize="0"/>
          <p:nvPr/>
        </p:nvPicPr>
        <p:blipFill rotWithShape="1">
          <a:blip r:embed="rId3">
            <a:alphaModFix/>
          </a:blip>
          <a:srcRect b="0" l="0" r="0" t="0"/>
          <a:stretch/>
        </p:blipFill>
        <p:spPr>
          <a:xfrm>
            <a:off x="4333586" y="5346050"/>
            <a:ext cx="4134427" cy="56205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0" i="0" lang="en-US">
                <a:solidFill>
                  <a:srgbClr val="273239"/>
                </a:solidFill>
                <a:latin typeface="Nunito"/>
                <a:ea typeface="Nunito"/>
                <a:cs typeface="Nunito"/>
                <a:sym typeface="Nunito"/>
              </a:rPr>
              <a:t>Single Parameter</a:t>
            </a:r>
            <a:br>
              <a:rPr b="0" i="0" lang="en-US">
                <a:solidFill>
                  <a:srgbClr val="273239"/>
                </a:solidFill>
                <a:latin typeface="Nunito"/>
                <a:ea typeface="Nunito"/>
                <a:cs typeface="Nunito"/>
                <a:sym typeface="Nunito"/>
              </a:rPr>
            </a:br>
            <a:endParaRPr/>
          </a:p>
        </p:txBody>
      </p:sp>
      <p:sp>
        <p:nvSpPr>
          <p:cNvPr id="1030" name="Google Shape;1030;p137"/>
          <p:cNvSpPr txBox="1"/>
          <p:nvPr>
            <p:ph idx="1" type="body"/>
          </p:nvPr>
        </p:nvSpPr>
        <p:spPr>
          <a:xfrm>
            <a:off x="677334" y="1195754"/>
            <a:ext cx="8596668" cy="5533291"/>
          </a:xfrm>
          <a:prstGeom prst="rect">
            <a:avLst/>
          </a:prstGeom>
          <a:noFill/>
          <a:ln>
            <a:noFill/>
          </a:ln>
        </p:spPr>
        <p:txBody>
          <a:bodyPr anchorCtr="0" anchor="t" bIns="45700" lIns="91425" spcFirstLastPara="1" rIns="91425" wrap="square" tIns="45700">
            <a:normAutofit fontScale="62500" lnSpcReduction="20000"/>
          </a:bodyPr>
          <a:lstStyle/>
          <a:p>
            <a:pPr indent="0" lvl="0" marL="137160" rtl="0" algn="l">
              <a:lnSpc>
                <a:spcPct val="100000"/>
              </a:lnSpc>
              <a:spcBef>
                <a:spcPts val="1000"/>
              </a:spcBef>
              <a:spcAft>
                <a:spcPts val="0"/>
              </a:spcAft>
              <a:buSzPct val="128000"/>
              <a:buNone/>
            </a:pPr>
            <a:r>
              <a:rPr lang="en-US"/>
              <a:t>// Step 1: Define a functional interface</a:t>
            </a:r>
            <a:endParaRPr/>
          </a:p>
          <a:p>
            <a:pPr indent="0" lvl="0" marL="137160" rtl="0" algn="l">
              <a:lnSpc>
                <a:spcPct val="100000"/>
              </a:lnSpc>
              <a:spcBef>
                <a:spcPts val="1000"/>
              </a:spcBef>
              <a:spcAft>
                <a:spcPts val="0"/>
              </a:spcAft>
              <a:buSzPct val="128000"/>
              <a:buNone/>
            </a:pPr>
            <a:r>
              <a:rPr lang="en-US"/>
              <a:t>@FunctionalInterface</a:t>
            </a:r>
            <a:endParaRPr/>
          </a:p>
          <a:p>
            <a:pPr indent="0" lvl="0" marL="137160" rtl="0" algn="l">
              <a:lnSpc>
                <a:spcPct val="100000"/>
              </a:lnSpc>
              <a:spcBef>
                <a:spcPts val="1000"/>
              </a:spcBef>
              <a:spcAft>
                <a:spcPts val="0"/>
              </a:spcAft>
              <a:buSzPct val="128000"/>
              <a:buNone/>
            </a:pPr>
            <a:r>
              <a:rPr lang="en-US"/>
              <a:t>interface Message {</a:t>
            </a:r>
            <a:endParaRPr/>
          </a:p>
          <a:p>
            <a:pPr indent="0" lvl="0" marL="137160" rtl="0" algn="l">
              <a:lnSpc>
                <a:spcPct val="100000"/>
              </a:lnSpc>
              <a:spcBef>
                <a:spcPts val="1000"/>
              </a:spcBef>
              <a:spcAft>
                <a:spcPts val="0"/>
              </a:spcAft>
              <a:buSzPct val="128000"/>
              <a:buNone/>
            </a:pPr>
            <a:r>
              <a:rPr lang="en-US"/>
              <a:t>    void showMessage(String name); // Abstract method with one parameter</a:t>
            </a:r>
            <a:endParaRPr/>
          </a:p>
          <a:p>
            <a:pPr indent="0" lvl="0" marL="137160" rtl="0" algn="l">
              <a:lnSpc>
                <a:spcPct val="100000"/>
              </a:lnSpc>
              <a:spcBef>
                <a:spcPts val="1000"/>
              </a:spcBef>
              <a:spcAft>
                <a:spcPts val="0"/>
              </a:spcAft>
              <a:buSzPct val="128000"/>
              <a:buNone/>
            </a:pPr>
            <a:r>
              <a:rPr lang="en-US"/>
              <a:t>}</a:t>
            </a:r>
            <a:endParaRPr/>
          </a:p>
          <a:p>
            <a:pPr indent="0" lvl="0" marL="137160" rtl="0" algn="l">
              <a:lnSpc>
                <a:spcPct val="100000"/>
              </a:lnSpc>
              <a:spcBef>
                <a:spcPts val="1000"/>
              </a:spcBef>
              <a:spcAft>
                <a:spcPts val="0"/>
              </a:spcAft>
              <a:buSzPct val="128000"/>
              <a:buNone/>
            </a:pPr>
            <a:r>
              <a:t/>
            </a:r>
            <a:endParaRPr/>
          </a:p>
          <a:p>
            <a:pPr indent="0" lvl="0" marL="137160" rtl="0" algn="l">
              <a:lnSpc>
                <a:spcPct val="100000"/>
              </a:lnSpc>
              <a:spcBef>
                <a:spcPts val="1000"/>
              </a:spcBef>
              <a:spcAft>
                <a:spcPts val="0"/>
              </a:spcAft>
              <a:buSzPct val="128000"/>
              <a:buNone/>
            </a:pPr>
            <a:r>
              <a:rPr lang="en-US"/>
              <a:t>public class LambdaExample {</a:t>
            </a:r>
            <a:endParaRPr/>
          </a:p>
          <a:p>
            <a:pPr indent="0" lvl="0" marL="137160" rtl="0" algn="l">
              <a:lnSpc>
                <a:spcPct val="100000"/>
              </a:lnSpc>
              <a:spcBef>
                <a:spcPts val="1000"/>
              </a:spcBef>
              <a:spcAft>
                <a:spcPts val="0"/>
              </a:spcAft>
              <a:buSzPct val="128000"/>
              <a:buNone/>
            </a:pPr>
            <a:r>
              <a:rPr lang="en-US"/>
              <a:t>    public static void main(String[] args) {</a:t>
            </a:r>
            <a:endParaRPr/>
          </a:p>
          <a:p>
            <a:pPr indent="0" lvl="0" marL="137160" rtl="0" algn="l">
              <a:lnSpc>
                <a:spcPct val="100000"/>
              </a:lnSpc>
              <a:spcBef>
                <a:spcPts val="1000"/>
              </a:spcBef>
              <a:spcAft>
                <a:spcPts val="0"/>
              </a:spcAft>
              <a:buSzPct val="128000"/>
              <a:buNone/>
            </a:pPr>
            <a:r>
              <a:rPr lang="en-US"/>
              <a:t>        // Step 2: Implementing lambda expression with a single parameter</a:t>
            </a:r>
            <a:endParaRPr/>
          </a:p>
          <a:p>
            <a:pPr indent="0" lvl="0" marL="137160" rtl="0" algn="l">
              <a:lnSpc>
                <a:spcPct val="100000"/>
              </a:lnSpc>
              <a:spcBef>
                <a:spcPts val="1000"/>
              </a:spcBef>
              <a:spcAft>
                <a:spcPts val="0"/>
              </a:spcAft>
              <a:buSzPct val="128000"/>
              <a:buNone/>
            </a:pPr>
            <a:r>
              <a:rPr lang="en-US"/>
              <a:t>        Message message = (name) -&gt; {</a:t>
            </a:r>
            <a:endParaRPr/>
          </a:p>
          <a:p>
            <a:pPr indent="0" lvl="0" marL="137160" rtl="0" algn="l">
              <a:lnSpc>
                <a:spcPct val="100000"/>
              </a:lnSpc>
              <a:spcBef>
                <a:spcPts val="1000"/>
              </a:spcBef>
              <a:spcAft>
                <a:spcPts val="0"/>
              </a:spcAft>
              <a:buSzPct val="128000"/>
              <a:buNone/>
            </a:pPr>
            <a:r>
              <a:rPr lang="en-US"/>
              <a:t>            System.out.println("Hello, " + name + "! Welcome to Java Lambda Expressions.");</a:t>
            </a:r>
            <a:endParaRPr/>
          </a:p>
          <a:p>
            <a:pPr indent="0" lvl="0" marL="137160" rtl="0" algn="l">
              <a:lnSpc>
                <a:spcPct val="100000"/>
              </a:lnSpc>
              <a:spcBef>
                <a:spcPts val="1000"/>
              </a:spcBef>
              <a:spcAft>
                <a:spcPts val="0"/>
              </a:spcAft>
              <a:buSzPct val="128000"/>
              <a:buNone/>
            </a:pPr>
            <a:r>
              <a:rPr lang="en-US"/>
              <a:t>        };</a:t>
            </a:r>
            <a:endParaRPr/>
          </a:p>
          <a:p>
            <a:pPr indent="0" lvl="0" marL="137160" rtl="0" algn="l">
              <a:lnSpc>
                <a:spcPct val="100000"/>
              </a:lnSpc>
              <a:spcBef>
                <a:spcPts val="1000"/>
              </a:spcBef>
              <a:spcAft>
                <a:spcPts val="0"/>
              </a:spcAft>
              <a:buSzPct val="128000"/>
              <a:buNone/>
            </a:pPr>
            <a:r>
              <a:t/>
            </a:r>
            <a:endParaRPr/>
          </a:p>
          <a:p>
            <a:pPr indent="0" lvl="0" marL="137160" rtl="0" algn="l">
              <a:lnSpc>
                <a:spcPct val="100000"/>
              </a:lnSpc>
              <a:spcBef>
                <a:spcPts val="1000"/>
              </a:spcBef>
              <a:spcAft>
                <a:spcPts val="0"/>
              </a:spcAft>
              <a:buSzPct val="128000"/>
              <a:buNone/>
            </a:pPr>
            <a:r>
              <a:rPr lang="en-US"/>
              <a:t>        // Step 3: Calling the lambda function</a:t>
            </a:r>
            <a:endParaRPr/>
          </a:p>
          <a:p>
            <a:pPr indent="0" lvl="0" marL="137160" rtl="0" algn="l">
              <a:lnSpc>
                <a:spcPct val="100000"/>
              </a:lnSpc>
              <a:spcBef>
                <a:spcPts val="1000"/>
              </a:spcBef>
              <a:spcAft>
                <a:spcPts val="0"/>
              </a:spcAft>
              <a:buSzPct val="128000"/>
              <a:buNone/>
            </a:pPr>
            <a:r>
              <a:rPr lang="en-US"/>
              <a:t>        message.showMessage(“MCA");</a:t>
            </a:r>
            <a:endParaRPr/>
          </a:p>
          <a:p>
            <a:pPr indent="0" lvl="0" marL="137160" rtl="0" algn="l">
              <a:lnSpc>
                <a:spcPct val="100000"/>
              </a:lnSpc>
              <a:spcBef>
                <a:spcPts val="1000"/>
              </a:spcBef>
              <a:spcAft>
                <a:spcPts val="0"/>
              </a:spcAft>
              <a:buSzPct val="128000"/>
              <a:buNone/>
            </a:pPr>
            <a:r>
              <a:rPr lang="en-US"/>
              <a:t>    }</a:t>
            </a:r>
            <a:endParaRPr/>
          </a:p>
          <a:p>
            <a:pPr indent="0" lvl="0" marL="137160" rtl="0" algn="l">
              <a:lnSpc>
                <a:spcPct val="100000"/>
              </a:lnSpc>
              <a:spcBef>
                <a:spcPts val="1000"/>
              </a:spcBef>
              <a:spcAft>
                <a:spcPts val="0"/>
              </a:spcAft>
              <a:buSzPct val="128000"/>
              <a:buNone/>
            </a:pPr>
            <a:r>
              <a:rPr lang="en-US"/>
              <a:t>}</a:t>
            </a:r>
            <a:endParaRPr/>
          </a:p>
          <a:p>
            <a:pPr indent="0" lvl="0" marL="137160" rtl="0" algn="l">
              <a:lnSpc>
                <a:spcPct val="100000"/>
              </a:lnSpc>
              <a:spcBef>
                <a:spcPts val="1000"/>
              </a:spcBef>
              <a:spcAft>
                <a:spcPts val="0"/>
              </a:spcAft>
              <a:buSzPct val="128000"/>
              <a:buNone/>
            </a:pPr>
            <a:r>
              <a:t/>
            </a:r>
            <a:endParaRPr/>
          </a:p>
          <a:p>
            <a:pPr indent="0" lvl="0" marL="137160" rtl="0" algn="l">
              <a:lnSpc>
                <a:spcPct val="100000"/>
              </a:lnSpc>
              <a:spcBef>
                <a:spcPts val="1000"/>
              </a:spcBef>
              <a:spcAft>
                <a:spcPts val="0"/>
              </a:spcAft>
              <a:buSzPct val="128000"/>
              <a:buNone/>
            </a:pPr>
            <a:r>
              <a:t/>
            </a:r>
            <a:endParaRPr/>
          </a:p>
          <a:p>
            <a:pPr indent="0" lvl="0" marL="137160" rtl="0" algn="l">
              <a:lnSpc>
                <a:spcPct val="100000"/>
              </a:lnSpc>
              <a:spcBef>
                <a:spcPts val="1000"/>
              </a:spcBef>
              <a:spcAft>
                <a:spcPts val="0"/>
              </a:spcAft>
              <a:buSzPct val="128000"/>
              <a:buNone/>
            </a:pPr>
            <a:r>
              <a:rPr lang="en-US"/>
              <a:t>Hello, MCA! Welcome to Java Lambda Expressions.</a:t>
            </a:r>
            <a:endParaRPr/>
          </a:p>
          <a:p>
            <a:pPr indent="-228600" lvl="0" marL="457200" rtl="0" algn="l">
              <a:lnSpc>
                <a:spcPct val="100000"/>
              </a:lnSpc>
              <a:spcBef>
                <a:spcPts val="1000"/>
              </a:spcBef>
              <a:spcAft>
                <a:spcPts val="0"/>
              </a:spcAft>
              <a:buSzPct val="128000"/>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11111"/>
              <a:buFont typeface="Trebuchet MS"/>
              <a:buNone/>
            </a:pPr>
            <a:r>
              <a:rPr b="1" i="0" lang="en-US">
                <a:solidFill>
                  <a:srgbClr val="273239"/>
                </a:solidFill>
                <a:latin typeface="Nunito"/>
                <a:ea typeface="Nunito"/>
                <a:cs typeface="Nunito"/>
                <a:sym typeface="Nunito"/>
              </a:rPr>
              <a:t>Lambda Expression with Multiple parameters</a:t>
            </a:r>
            <a:br>
              <a:rPr b="1" i="0" lang="en-US">
                <a:solidFill>
                  <a:srgbClr val="273239"/>
                </a:solidFill>
                <a:latin typeface="Nunito"/>
                <a:ea typeface="Nunito"/>
                <a:cs typeface="Nunito"/>
                <a:sym typeface="Nunito"/>
              </a:rPr>
            </a:br>
            <a:endParaRPr/>
          </a:p>
        </p:txBody>
      </p:sp>
      <p:sp>
        <p:nvSpPr>
          <p:cNvPr id="1036" name="Google Shape;1036;p138"/>
          <p:cNvSpPr txBox="1"/>
          <p:nvPr>
            <p:ph idx="1" type="body"/>
          </p:nvPr>
        </p:nvSpPr>
        <p:spPr>
          <a:xfrm>
            <a:off x="677334" y="1488831"/>
            <a:ext cx="8596668" cy="4552531"/>
          </a:xfrm>
          <a:prstGeom prst="rect">
            <a:avLst/>
          </a:prstGeom>
          <a:noFill/>
          <a:ln>
            <a:noFill/>
          </a:ln>
        </p:spPr>
        <p:txBody>
          <a:bodyPr anchorCtr="0" anchor="t" bIns="45700" lIns="91425" spcFirstLastPara="1" rIns="91425" wrap="square" tIns="45700">
            <a:normAutofit fontScale="62500" lnSpcReduction="20000"/>
          </a:bodyPr>
          <a:lstStyle/>
          <a:p>
            <a:pPr indent="0" lvl="0" marL="137160" rtl="0" algn="l">
              <a:lnSpc>
                <a:spcPct val="100000"/>
              </a:lnSpc>
              <a:spcBef>
                <a:spcPts val="1000"/>
              </a:spcBef>
              <a:spcAft>
                <a:spcPts val="0"/>
              </a:spcAft>
              <a:buSzPct val="128000"/>
              <a:buNone/>
            </a:pPr>
            <a:r>
              <a:rPr lang="en-US"/>
              <a:t>@FunctionalInterface</a:t>
            </a:r>
            <a:endParaRPr/>
          </a:p>
          <a:p>
            <a:pPr indent="0" lvl="0" marL="137160" rtl="0" algn="l">
              <a:lnSpc>
                <a:spcPct val="100000"/>
              </a:lnSpc>
              <a:spcBef>
                <a:spcPts val="1000"/>
              </a:spcBef>
              <a:spcAft>
                <a:spcPts val="0"/>
              </a:spcAft>
              <a:buSzPct val="128000"/>
              <a:buNone/>
            </a:pPr>
            <a:r>
              <a:rPr lang="en-US"/>
              <a:t>interface Functional {</a:t>
            </a:r>
            <a:endParaRPr/>
          </a:p>
          <a:p>
            <a:pPr indent="0" lvl="0" marL="137160" rtl="0" algn="l">
              <a:lnSpc>
                <a:spcPct val="100000"/>
              </a:lnSpc>
              <a:spcBef>
                <a:spcPts val="1000"/>
              </a:spcBef>
              <a:spcAft>
                <a:spcPts val="0"/>
              </a:spcAft>
              <a:buSzPct val="128000"/>
              <a:buNone/>
            </a:pPr>
            <a:r>
              <a:rPr lang="en-US"/>
              <a:t>    int operation(int a, int b);</a:t>
            </a:r>
            <a:endParaRPr/>
          </a:p>
          <a:p>
            <a:pPr indent="0" lvl="0" marL="137160" rtl="0" algn="l">
              <a:lnSpc>
                <a:spcPct val="100000"/>
              </a:lnSpc>
              <a:spcBef>
                <a:spcPts val="1000"/>
              </a:spcBef>
              <a:spcAft>
                <a:spcPts val="0"/>
              </a:spcAft>
              <a:buSzPct val="128000"/>
              <a:buNone/>
            </a:pPr>
            <a:r>
              <a:rPr lang="en-US"/>
              <a:t>}</a:t>
            </a:r>
            <a:endParaRPr/>
          </a:p>
          <a:p>
            <a:pPr indent="0" lvl="0" marL="137160" rtl="0" algn="l">
              <a:lnSpc>
                <a:spcPct val="100000"/>
              </a:lnSpc>
              <a:spcBef>
                <a:spcPts val="1000"/>
              </a:spcBef>
              <a:spcAft>
                <a:spcPts val="0"/>
              </a:spcAft>
              <a:buSzPct val="128000"/>
              <a:buNone/>
            </a:pPr>
            <a:r>
              <a:t/>
            </a:r>
            <a:endParaRPr/>
          </a:p>
          <a:p>
            <a:pPr indent="0" lvl="0" marL="137160" rtl="0" algn="l">
              <a:lnSpc>
                <a:spcPct val="100000"/>
              </a:lnSpc>
              <a:spcBef>
                <a:spcPts val="1000"/>
              </a:spcBef>
              <a:spcAft>
                <a:spcPts val="0"/>
              </a:spcAft>
              <a:buSzPct val="128000"/>
              <a:buNone/>
            </a:pPr>
            <a:r>
              <a:rPr lang="en-US"/>
              <a:t>public class Test {</a:t>
            </a:r>
            <a:endParaRPr/>
          </a:p>
          <a:p>
            <a:pPr indent="0" lvl="0" marL="137160" rtl="0" algn="l">
              <a:lnSpc>
                <a:spcPct val="100000"/>
              </a:lnSpc>
              <a:spcBef>
                <a:spcPts val="1000"/>
              </a:spcBef>
              <a:spcAft>
                <a:spcPts val="0"/>
              </a:spcAft>
              <a:buSzPct val="128000"/>
              <a:buNone/>
            </a:pPr>
            <a:r>
              <a:t/>
            </a:r>
            <a:endParaRPr/>
          </a:p>
          <a:p>
            <a:pPr indent="0" lvl="0" marL="137160" rtl="0" algn="l">
              <a:lnSpc>
                <a:spcPct val="100000"/>
              </a:lnSpc>
              <a:spcBef>
                <a:spcPts val="1000"/>
              </a:spcBef>
              <a:spcAft>
                <a:spcPts val="0"/>
              </a:spcAft>
              <a:buSzPct val="128000"/>
              <a:buNone/>
            </a:pPr>
            <a:r>
              <a:rPr lang="en-US"/>
              <a:t>    public static void main(String[] args) {</a:t>
            </a:r>
            <a:endParaRPr/>
          </a:p>
          <a:p>
            <a:pPr indent="0" lvl="0" marL="137160" rtl="0" algn="l">
              <a:lnSpc>
                <a:spcPct val="100000"/>
              </a:lnSpc>
              <a:spcBef>
                <a:spcPts val="1000"/>
              </a:spcBef>
              <a:spcAft>
                <a:spcPts val="0"/>
              </a:spcAft>
              <a:buSzPct val="128000"/>
              <a:buNone/>
            </a:pPr>
            <a:r>
              <a:rPr lang="en-US"/>
              <a:t>        // Using lambda expressions to define the operations</a:t>
            </a:r>
            <a:endParaRPr/>
          </a:p>
          <a:p>
            <a:pPr indent="0" lvl="0" marL="137160" rtl="0" algn="l">
              <a:lnSpc>
                <a:spcPct val="100000"/>
              </a:lnSpc>
              <a:spcBef>
                <a:spcPts val="1000"/>
              </a:spcBef>
              <a:spcAft>
                <a:spcPts val="0"/>
              </a:spcAft>
              <a:buSzPct val="128000"/>
              <a:buNone/>
            </a:pPr>
            <a:r>
              <a:rPr lang="en-US"/>
              <a:t>        Functional add = (a, b) -&gt; a + b;</a:t>
            </a:r>
            <a:endParaRPr/>
          </a:p>
          <a:p>
            <a:pPr indent="0" lvl="0" marL="137160" rtl="0" algn="l">
              <a:lnSpc>
                <a:spcPct val="100000"/>
              </a:lnSpc>
              <a:spcBef>
                <a:spcPts val="1000"/>
              </a:spcBef>
              <a:spcAft>
                <a:spcPts val="0"/>
              </a:spcAft>
              <a:buSzPct val="128000"/>
              <a:buNone/>
            </a:pPr>
            <a:r>
              <a:rPr lang="en-US"/>
              <a:t>        Functional multiply = (a, b) -&gt; a * b;</a:t>
            </a:r>
            <a:endParaRPr/>
          </a:p>
          <a:p>
            <a:pPr indent="0" lvl="0" marL="137160" rtl="0" algn="l">
              <a:lnSpc>
                <a:spcPct val="100000"/>
              </a:lnSpc>
              <a:spcBef>
                <a:spcPts val="1000"/>
              </a:spcBef>
              <a:spcAft>
                <a:spcPts val="0"/>
              </a:spcAft>
              <a:buSzPct val="128000"/>
              <a:buNone/>
            </a:pPr>
            <a:r>
              <a:t/>
            </a:r>
            <a:endParaRPr/>
          </a:p>
          <a:p>
            <a:pPr indent="0" lvl="0" marL="137160" rtl="0" algn="l">
              <a:lnSpc>
                <a:spcPct val="100000"/>
              </a:lnSpc>
              <a:spcBef>
                <a:spcPts val="1000"/>
              </a:spcBef>
              <a:spcAft>
                <a:spcPts val="0"/>
              </a:spcAft>
              <a:buSzPct val="128000"/>
              <a:buNone/>
            </a:pPr>
            <a:r>
              <a:rPr lang="en-US"/>
              <a:t>        // Using the operations</a:t>
            </a:r>
            <a:endParaRPr/>
          </a:p>
          <a:p>
            <a:pPr indent="0" lvl="0" marL="137160" rtl="0" algn="l">
              <a:lnSpc>
                <a:spcPct val="100000"/>
              </a:lnSpc>
              <a:spcBef>
                <a:spcPts val="1000"/>
              </a:spcBef>
              <a:spcAft>
                <a:spcPts val="0"/>
              </a:spcAft>
              <a:buSzPct val="128000"/>
              <a:buNone/>
            </a:pPr>
            <a:r>
              <a:rPr lang="en-US"/>
              <a:t>        System.out.println(add.operation(6, 3));  // Output: 9</a:t>
            </a:r>
            <a:endParaRPr/>
          </a:p>
          <a:p>
            <a:pPr indent="0" lvl="0" marL="137160" rtl="0" algn="l">
              <a:lnSpc>
                <a:spcPct val="100000"/>
              </a:lnSpc>
              <a:spcBef>
                <a:spcPts val="1000"/>
              </a:spcBef>
              <a:spcAft>
                <a:spcPts val="0"/>
              </a:spcAft>
              <a:buSzPct val="128000"/>
              <a:buNone/>
            </a:pPr>
            <a:r>
              <a:rPr lang="en-US"/>
              <a:t>        System.out.println(multiply.operation(4, 5));  // Output: 20</a:t>
            </a:r>
            <a:endParaRPr/>
          </a:p>
          <a:p>
            <a:pPr indent="0" lvl="0" marL="137160" rtl="0" algn="l">
              <a:lnSpc>
                <a:spcPct val="100000"/>
              </a:lnSpc>
              <a:spcBef>
                <a:spcPts val="1000"/>
              </a:spcBef>
              <a:spcAft>
                <a:spcPts val="0"/>
              </a:spcAft>
              <a:buSzPct val="128000"/>
              <a:buNone/>
            </a:pPr>
            <a:r>
              <a:rPr lang="en-US"/>
              <a:t>    }</a:t>
            </a:r>
            <a:endParaRPr/>
          </a:p>
          <a:p>
            <a:pPr indent="0" lvl="0" marL="137160" rtl="0" algn="l">
              <a:lnSpc>
                <a:spcPct val="100000"/>
              </a:lnSpc>
              <a:spcBef>
                <a:spcPts val="1000"/>
              </a:spcBef>
              <a:spcAft>
                <a:spcPts val="0"/>
              </a:spcAft>
              <a:buSzPct val="128000"/>
              <a:buNone/>
            </a:pPr>
            <a:r>
              <a:rPr lang="en-US"/>
              <a:t>}</a:t>
            </a:r>
            <a:endParaRPr/>
          </a:p>
          <a:p>
            <a:pPr indent="-228600" lvl="0" marL="457200" rtl="0" algn="l">
              <a:lnSpc>
                <a:spcPct val="100000"/>
              </a:lnSpc>
              <a:spcBef>
                <a:spcPts val="1000"/>
              </a:spcBef>
              <a:spcAft>
                <a:spcPts val="0"/>
              </a:spcAft>
              <a:buSzPct val="128000"/>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39"/>
          <p:cNvSpPr txBox="1"/>
          <p:nvPr>
            <p:ph type="title"/>
          </p:nvPr>
        </p:nvSpPr>
        <p:spPr>
          <a:xfrm>
            <a:off x="677334" y="609600"/>
            <a:ext cx="8596668" cy="78544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11111"/>
              <a:buFont typeface="Trebuchet MS"/>
              <a:buNone/>
            </a:pPr>
            <a:r>
              <a:rPr b="0" i="0" lang="en-US">
                <a:latin typeface="Montserrat"/>
                <a:ea typeface="Montserrat"/>
                <a:cs typeface="Montserrat"/>
                <a:sym typeface="Montserrat"/>
              </a:rPr>
              <a:t>Java Package</a:t>
            </a:r>
            <a:br>
              <a:rPr b="0" i="0" lang="en-US">
                <a:latin typeface="Montserrat"/>
                <a:ea typeface="Montserrat"/>
                <a:cs typeface="Montserrat"/>
                <a:sym typeface="Montserrat"/>
              </a:rPr>
            </a:br>
            <a:endParaRPr/>
          </a:p>
        </p:txBody>
      </p:sp>
      <p:sp>
        <p:nvSpPr>
          <p:cNvPr id="1042" name="Google Shape;1042;p139"/>
          <p:cNvSpPr txBox="1"/>
          <p:nvPr>
            <p:ph idx="1" type="body"/>
          </p:nvPr>
        </p:nvSpPr>
        <p:spPr>
          <a:xfrm>
            <a:off x="677334" y="1524001"/>
            <a:ext cx="8596668" cy="4517362"/>
          </a:xfrm>
          <a:prstGeom prst="rect">
            <a:avLst/>
          </a:prstGeom>
          <a:noFill/>
          <a:ln>
            <a:noFill/>
          </a:ln>
        </p:spPr>
        <p:txBody>
          <a:bodyPr anchorCtr="0" anchor="t" bIns="45700" lIns="91425" spcFirstLastPara="1" rIns="91425" wrap="square" tIns="45700">
            <a:normAutofit/>
          </a:bodyPr>
          <a:lstStyle/>
          <a:p>
            <a:pPr indent="-320040" lvl="0" marL="457200" rtl="0" algn="just">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A </a:t>
            </a:r>
            <a:r>
              <a:rPr b="1" i="0" lang="en-US">
                <a:solidFill>
                  <a:srgbClr val="333333"/>
                </a:solidFill>
                <a:latin typeface="Montserrat"/>
                <a:ea typeface="Montserrat"/>
                <a:cs typeface="Montserrat"/>
                <a:sym typeface="Montserrat"/>
              </a:rPr>
              <a:t>java package</a:t>
            </a:r>
            <a:r>
              <a:rPr b="0" i="0" lang="en-US">
                <a:solidFill>
                  <a:srgbClr val="333333"/>
                </a:solidFill>
                <a:latin typeface="Montserrat"/>
                <a:ea typeface="Montserrat"/>
                <a:cs typeface="Montserrat"/>
                <a:sym typeface="Montserrat"/>
              </a:rPr>
              <a:t> is a group of similar types of classes, interfaces and sub-packages.</a:t>
            </a:r>
            <a:endParaRPr/>
          </a:p>
          <a:p>
            <a:pPr indent="-320040" lvl="0" marL="457200" rtl="0" algn="just">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Package in java can be categorized in two form, built-in package and user-defined package.</a:t>
            </a:r>
            <a:endParaRPr/>
          </a:p>
          <a:p>
            <a:pPr indent="0" lvl="0" marL="137160" rtl="0" algn="l">
              <a:lnSpc>
                <a:spcPct val="100000"/>
              </a:lnSpc>
              <a:spcBef>
                <a:spcPts val="1000"/>
              </a:spcBef>
              <a:spcAft>
                <a:spcPts val="0"/>
              </a:spcAft>
              <a:buSzPts val="1440"/>
              <a:buNone/>
            </a:pPr>
            <a:r>
              <a:rPr b="1" i="0" lang="en-US">
                <a:latin typeface="Montserrat"/>
                <a:ea typeface="Montserrat"/>
                <a:cs typeface="Montserrat"/>
                <a:sym typeface="Montserrat"/>
              </a:rPr>
              <a:t>Advantage of Java Package</a:t>
            </a:r>
            <a:endParaRPr/>
          </a:p>
          <a:p>
            <a:pPr indent="-320040" lvl="0" marL="457200" rtl="0" algn="just">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1) Java package is used to categorize the classes and interfaces so that they can be easily maintained.</a:t>
            </a:r>
            <a:endParaRPr/>
          </a:p>
          <a:p>
            <a:pPr indent="-320040" lvl="0" marL="457200" rtl="0" algn="just">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2) Java package provides access.</a:t>
            </a:r>
            <a:endParaRPr/>
          </a:p>
          <a:p>
            <a:pPr indent="-228600" lvl="0" marL="457200" rtl="0" algn="l">
              <a:lnSpc>
                <a:spcPct val="100000"/>
              </a:lnSpc>
              <a:spcBef>
                <a:spcPts val="1000"/>
              </a:spcBef>
              <a:spcAft>
                <a:spcPts val="0"/>
              </a:spcAft>
              <a:buSzPts val="1440"/>
              <a:buNone/>
            </a:pPr>
            <a:r>
              <a:t/>
            </a:r>
            <a:endParaRPr/>
          </a:p>
        </p:txBody>
      </p:sp>
      <p:pic>
        <p:nvPicPr>
          <p:cNvPr id="1043" name="Google Shape;1043;p139"/>
          <p:cNvPicPr preferRelativeResize="0"/>
          <p:nvPr/>
        </p:nvPicPr>
        <p:blipFill rotWithShape="1">
          <a:blip r:embed="rId3">
            <a:alphaModFix/>
          </a:blip>
          <a:srcRect b="0" l="0" r="0" t="0"/>
          <a:stretch/>
        </p:blipFill>
        <p:spPr>
          <a:xfrm>
            <a:off x="5404340" y="3947761"/>
            <a:ext cx="4980578" cy="27724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g331cc4ec521_0_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50" name="Google Shape;1050;g331cc4ec521_0_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g331cc4ec521_0_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57" name="Google Shape;1057;g331cc4ec521_0_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40"/>
          <p:cNvSpPr txBox="1"/>
          <p:nvPr>
            <p:ph type="title"/>
          </p:nvPr>
        </p:nvSpPr>
        <p:spPr>
          <a:xfrm>
            <a:off x="677334" y="609600"/>
            <a:ext cx="8596668" cy="70338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Types of Packages in Java</a:t>
            </a:r>
            <a:endParaRPr/>
          </a:p>
        </p:txBody>
      </p:sp>
      <p:sp>
        <p:nvSpPr>
          <p:cNvPr id="1063" name="Google Shape;1063;p140"/>
          <p:cNvSpPr txBox="1"/>
          <p:nvPr>
            <p:ph idx="1" type="body"/>
          </p:nvPr>
        </p:nvSpPr>
        <p:spPr>
          <a:xfrm>
            <a:off x="677334" y="1312985"/>
            <a:ext cx="8596668" cy="4728377"/>
          </a:xfrm>
          <a:prstGeom prst="rect">
            <a:avLst/>
          </a:prstGeom>
          <a:noFill/>
          <a:ln>
            <a:noFill/>
          </a:ln>
        </p:spPr>
        <p:txBody>
          <a:bodyPr anchorCtr="0" anchor="t" bIns="45700" lIns="91425" spcFirstLastPara="1" rIns="91425" wrap="square" tIns="45700">
            <a:normAutofit/>
          </a:bodyPr>
          <a:lstStyle/>
          <a:p>
            <a:pPr indent="0" lvl="0" marL="137160" rtl="0" algn="l">
              <a:lnSpc>
                <a:spcPct val="100000"/>
              </a:lnSpc>
              <a:spcBef>
                <a:spcPts val="1000"/>
              </a:spcBef>
              <a:spcAft>
                <a:spcPts val="0"/>
              </a:spcAft>
              <a:buSzPts val="1440"/>
              <a:buNone/>
            </a:pPr>
            <a:r>
              <a:rPr lang="en-US"/>
              <a:t>Predefined packages</a:t>
            </a:r>
            <a:endParaRPr/>
          </a:p>
          <a:p>
            <a:pPr indent="-320040" lvl="0" marL="457200" rtl="0" algn="l">
              <a:lnSpc>
                <a:spcPct val="100000"/>
              </a:lnSpc>
              <a:spcBef>
                <a:spcPts val="1000"/>
              </a:spcBef>
              <a:spcAft>
                <a:spcPts val="0"/>
              </a:spcAft>
              <a:buSzPts val="1440"/>
              <a:buChar char="►"/>
            </a:pPr>
            <a:r>
              <a:rPr lang="en-US"/>
              <a:t>java.lang (Automatically imported, contains classes like String, Math, System)</a:t>
            </a:r>
            <a:endParaRPr/>
          </a:p>
          <a:p>
            <a:pPr indent="-320040" lvl="0" marL="457200" rtl="0" algn="l">
              <a:lnSpc>
                <a:spcPct val="100000"/>
              </a:lnSpc>
              <a:spcBef>
                <a:spcPts val="1000"/>
              </a:spcBef>
              <a:spcAft>
                <a:spcPts val="0"/>
              </a:spcAft>
              <a:buSzPts val="1440"/>
              <a:buChar char="►"/>
            </a:pPr>
            <a:r>
              <a:rPr lang="en-US"/>
              <a:t>java.util (Contains utility classes like ArrayList, HashMap, Collections) </a:t>
            </a:r>
            <a:endParaRPr/>
          </a:p>
          <a:p>
            <a:pPr indent="-320040" lvl="0" marL="457200" rtl="0" algn="l">
              <a:lnSpc>
                <a:spcPct val="100000"/>
              </a:lnSpc>
              <a:spcBef>
                <a:spcPts val="1000"/>
              </a:spcBef>
              <a:spcAft>
                <a:spcPts val="0"/>
              </a:spcAft>
              <a:buSzPts val="1440"/>
              <a:buChar char="►"/>
            </a:pPr>
            <a:r>
              <a:rPr lang="en-US"/>
              <a:t>java.io (For input/output operations)</a:t>
            </a:r>
            <a:endParaRPr/>
          </a:p>
          <a:p>
            <a:pPr indent="-320040" lvl="0" marL="457200" rtl="0" algn="l">
              <a:lnSpc>
                <a:spcPct val="100000"/>
              </a:lnSpc>
              <a:spcBef>
                <a:spcPts val="1000"/>
              </a:spcBef>
              <a:spcAft>
                <a:spcPts val="0"/>
              </a:spcAft>
              <a:buSzPts val="1440"/>
              <a:buChar char="►"/>
            </a:pPr>
            <a:r>
              <a:rPr lang="en-US"/>
              <a:t> java.net (For networking) java.sql (For database connectivity)</a:t>
            </a:r>
            <a:endParaRPr/>
          </a:p>
          <a:p>
            <a:pPr indent="0" lvl="0" marL="137160" rtl="0" algn="l">
              <a:lnSpc>
                <a:spcPct val="100000"/>
              </a:lnSpc>
              <a:spcBef>
                <a:spcPts val="1000"/>
              </a:spcBef>
              <a:spcAft>
                <a:spcPts val="0"/>
              </a:spcAft>
              <a:buSzPts val="1440"/>
              <a:buNone/>
            </a:pPr>
            <a:r>
              <a:rPr b="1" lang="en-US"/>
              <a:t>User-defined Packages</a:t>
            </a:r>
            <a:r>
              <a:rPr lang="en-US"/>
              <a:t> </a:t>
            </a:r>
            <a:endParaRPr/>
          </a:p>
          <a:p>
            <a:pPr indent="0" lvl="0" marL="137160" rtl="0" algn="l">
              <a:lnSpc>
                <a:spcPct val="100000"/>
              </a:lnSpc>
              <a:spcBef>
                <a:spcPts val="1000"/>
              </a:spcBef>
              <a:spcAft>
                <a:spcPts val="0"/>
              </a:spcAft>
              <a:buSzPts val="1440"/>
              <a:buNone/>
            </a:pPr>
            <a:r>
              <a:t/>
            </a:r>
            <a:endParaRPr/>
          </a:p>
        </p:txBody>
      </p:sp>
      <p:pic>
        <p:nvPicPr>
          <p:cNvPr id="1064" name="Google Shape;1064;p140"/>
          <p:cNvPicPr preferRelativeResize="0"/>
          <p:nvPr/>
        </p:nvPicPr>
        <p:blipFill rotWithShape="1">
          <a:blip r:embed="rId3">
            <a:alphaModFix/>
          </a:blip>
          <a:srcRect b="0" l="0" r="0" t="0"/>
          <a:stretch/>
        </p:blipFill>
        <p:spPr>
          <a:xfrm>
            <a:off x="783257" y="4111007"/>
            <a:ext cx="5115639" cy="1848108"/>
          </a:xfrm>
          <a:prstGeom prst="rect">
            <a:avLst/>
          </a:prstGeom>
          <a:noFill/>
          <a:ln>
            <a:noFill/>
          </a:ln>
        </p:spPr>
      </p:pic>
      <p:pic>
        <p:nvPicPr>
          <p:cNvPr id="1065" name="Google Shape;1065;p140"/>
          <p:cNvPicPr preferRelativeResize="0"/>
          <p:nvPr/>
        </p:nvPicPr>
        <p:blipFill rotWithShape="1">
          <a:blip r:embed="rId4">
            <a:alphaModFix/>
          </a:blip>
          <a:srcRect b="0" l="0" r="0" t="0"/>
          <a:stretch/>
        </p:blipFill>
        <p:spPr>
          <a:xfrm>
            <a:off x="6293106" y="4111007"/>
            <a:ext cx="4610743" cy="212437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41"/>
          <p:cNvSpPr txBox="1"/>
          <p:nvPr>
            <p:ph type="title"/>
          </p:nvPr>
        </p:nvSpPr>
        <p:spPr>
          <a:xfrm>
            <a:off x="677334" y="609600"/>
            <a:ext cx="8596668" cy="69166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Key Classes in java.util Package</a:t>
            </a:r>
            <a:endParaRPr/>
          </a:p>
        </p:txBody>
      </p:sp>
      <p:sp>
        <p:nvSpPr>
          <p:cNvPr id="1071" name="Google Shape;1071;p141"/>
          <p:cNvSpPr txBox="1"/>
          <p:nvPr>
            <p:ph idx="1" type="body"/>
          </p:nvPr>
        </p:nvSpPr>
        <p:spPr>
          <a:xfrm>
            <a:off x="677334" y="1301263"/>
            <a:ext cx="8596668" cy="474010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US"/>
              <a:t>ArrayList – A resizable array. </a:t>
            </a:r>
            <a:endParaRPr/>
          </a:p>
          <a:p>
            <a:pPr indent="-320040" lvl="0" marL="457200" rtl="0" algn="l">
              <a:lnSpc>
                <a:spcPct val="100000"/>
              </a:lnSpc>
              <a:spcBef>
                <a:spcPts val="1000"/>
              </a:spcBef>
              <a:spcAft>
                <a:spcPts val="0"/>
              </a:spcAft>
              <a:buSzPts val="1440"/>
              <a:buChar char="►"/>
            </a:pPr>
            <a:r>
              <a:rPr lang="en-US"/>
              <a:t>LinkedList – A doubly linked list.</a:t>
            </a:r>
            <a:endParaRPr/>
          </a:p>
          <a:p>
            <a:pPr indent="-320040" lvl="0" marL="457200" rtl="0" algn="l">
              <a:lnSpc>
                <a:spcPct val="100000"/>
              </a:lnSpc>
              <a:spcBef>
                <a:spcPts val="1000"/>
              </a:spcBef>
              <a:spcAft>
                <a:spcPts val="0"/>
              </a:spcAft>
              <a:buSzPts val="1440"/>
              <a:buChar char="►"/>
            </a:pPr>
            <a:r>
              <a:rPr lang="en-US"/>
              <a:t> HashSet – A set that does not allow duplicates. </a:t>
            </a:r>
            <a:endParaRPr/>
          </a:p>
          <a:p>
            <a:pPr indent="-320040" lvl="0" marL="457200" rtl="0" algn="l">
              <a:lnSpc>
                <a:spcPct val="100000"/>
              </a:lnSpc>
              <a:spcBef>
                <a:spcPts val="1000"/>
              </a:spcBef>
              <a:spcAft>
                <a:spcPts val="0"/>
              </a:spcAft>
              <a:buSzPts val="1440"/>
              <a:buChar char="►"/>
            </a:pPr>
            <a:r>
              <a:rPr lang="en-US"/>
              <a:t>HashMap – A key-value pair data structure. </a:t>
            </a:r>
            <a:endParaRPr/>
          </a:p>
          <a:p>
            <a:pPr indent="-320040" lvl="0" marL="457200" rtl="0" algn="l">
              <a:lnSpc>
                <a:spcPct val="100000"/>
              </a:lnSpc>
              <a:spcBef>
                <a:spcPts val="1000"/>
              </a:spcBef>
              <a:spcAft>
                <a:spcPts val="0"/>
              </a:spcAft>
              <a:buSzPts val="1440"/>
              <a:buChar char="►"/>
            </a:pPr>
            <a:r>
              <a:rPr lang="en-US"/>
              <a:t>Stack – A Last-In-First-Out (LIFO) data structure.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42"/>
          <p:cNvSpPr txBox="1"/>
          <p:nvPr>
            <p:ph type="title"/>
          </p:nvPr>
        </p:nvSpPr>
        <p:spPr>
          <a:xfrm>
            <a:off x="677334" y="609600"/>
            <a:ext cx="8596668" cy="703385"/>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11111"/>
              <a:buFont typeface="Trebuchet MS"/>
              <a:buNone/>
            </a:pPr>
            <a:r>
              <a:rPr b="0" i="0" lang="en-US">
                <a:latin typeface="Montserrat"/>
                <a:ea typeface="Montserrat"/>
                <a:cs typeface="Montserrat"/>
                <a:sym typeface="Montserrat"/>
              </a:rPr>
              <a:t>Inheritance in Java</a:t>
            </a:r>
            <a:br>
              <a:rPr b="0" i="0" lang="en-US">
                <a:latin typeface="Montserrat"/>
                <a:ea typeface="Montserrat"/>
                <a:cs typeface="Montserrat"/>
                <a:sym typeface="Montserrat"/>
              </a:rPr>
            </a:br>
            <a:endParaRPr/>
          </a:p>
        </p:txBody>
      </p:sp>
      <p:sp>
        <p:nvSpPr>
          <p:cNvPr id="1077" name="Google Shape;1077;p142"/>
          <p:cNvSpPr txBox="1"/>
          <p:nvPr>
            <p:ph idx="1" type="body"/>
          </p:nvPr>
        </p:nvSpPr>
        <p:spPr>
          <a:xfrm>
            <a:off x="677334" y="1312985"/>
            <a:ext cx="8596668" cy="4728377"/>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Inheritance in Java enables a class to inherit properties and actions from another class, called a superclass or parent class.</a:t>
            </a:r>
            <a:endParaRPr/>
          </a:p>
          <a:p>
            <a:pPr indent="-320040" lvl="0" marL="457200" rtl="0" algn="l">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 A class derived from a superclass is called a subclass or child group. Through inheritance, a subclass can access members of its superclass (fields and methods).</a:t>
            </a:r>
            <a:endParaRPr/>
          </a:p>
          <a:p>
            <a:pPr indent="-320040" lvl="0" marL="457200" rtl="0" algn="l">
              <a:lnSpc>
                <a:spcPct val="100000"/>
              </a:lnSpc>
              <a:spcBef>
                <a:spcPts val="1000"/>
              </a:spcBef>
              <a:spcAft>
                <a:spcPts val="0"/>
              </a:spcAft>
              <a:buSzPts val="1440"/>
              <a:buChar char="►"/>
            </a:pPr>
            <a:r>
              <a:rPr lang="en-US">
                <a:solidFill>
                  <a:srgbClr val="333333"/>
                </a:solidFill>
                <a:latin typeface="Montserrat"/>
                <a:ea typeface="Montserrat"/>
                <a:cs typeface="Montserrat"/>
                <a:sym typeface="Montserrat"/>
              </a:rPr>
              <a:t>Inheritance represents the IS-A relationship which is also known as a parent-child relationship.</a:t>
            </a:r>
            <a:endParaRPr b="0" i="0">
              <a:solidFill>
                <a:srgbClr val="333333"/>
              </a:solidFill>
              <a:latin typeface="Montserrat"/>
              <a:ea typeface="Montserrat"/>
              <a:cs typeface="Montserrat"/>
              <a:sym typeface="Montserrat"/>
            </a:endParaRPr>
          </a:p>
          <a:p>
            <a:pPr indent="-228600" lvl="0" marL="457200" rtl="0" algn="l">
              <a:lnSpc>
                <a:spcPct val="100000"/>
              </a:lnSpc>
              <a:spcBef>
                <a:spcPts val="1000"/>
              </a:spcBef>
              <a:spcAft>
                <a:spcPts val="0"/>
              </a:spcAft>
              <a:buSzPts val="1440"/>
              <a:buNone/>
            </a:pPr>
            <a:r>
              <a:t/>
            </a:r>
            <a:endParaRPr/>
          </a:p>
          <a:p>
            <a:pPr indent="0" lvl="0" marL="137160" rtl="0" algn="l">
              <a:lnSpc>
                <a:spcPct val="100000"/>
              </a:lnSpc>
              <a:spcBef>
                <a:spcPts val="1000"/>
              </a:spcBef>
              <a:spcAft>
                <a:spcPts val="0"/>
              </a:spcAft>
              <a:buSzPts val="1440"/>
              <a:buNone/>
            </a:pPr>
            <a:r>
              <a:rPr b="1" i="0" lang="en-US">
                <a:latin typeface="Montserrat"/>
                <a:ea typeface="Montserrat"/>
                <a:cs typeface="Montserrat"/>
                <a:sym typeface="Montserrat"/>
              </a:rPr>
              <a:t>Why use inheritance in Java</a:t>
            </a:r>
            <a:endParaRPr/>
          </a:p>
          <a:p>
            <a:pPr indent="-320040" lvl="0" marL="457200" rtl="0" algn="just">
              <a:lnSpc>
                <a:spcPct val="100000"/>
              </a:lnSpc>
              <a:spcBef>
                <a:spcPts val="1000"/>
              </a:spcBef>
              <a:spcAft>
                <a:spcPts val="0"/>
              </a:spcAft>
              <a:buSzPts val="1440"/>
              <a:buFont typeface="Arial"/>
              <a:buChar char="•"/>
            </a:pPr>
            <a:r>
              <a:rPr b="0" i="0" lang="en-US">
                <a:solidFill>
                  <a:srgbClr val="333333"/>
                </a:solidFill>
                <a:latin typeface="Montserrat"/>
                <a:ea typeface="Montserrat"/>
                <a:cs typeface="Montserrat"/>
                <a:sym typeface="Montserrat"/>
              </a:rPr>
              <a:t>For </a:t>
            </a:r>
            <a:r>
              <a:rPr b="0" i="0" lang="en-US" u="sng" strike="noStrike">
                <a:solidFill>
                  <a:srgbClr val="008000"/>
                </a:solidFill>
                <a:latin typeface="Montserrat"/>
                <a:ea typeface="Montserrat"/>
                <a:cs typeface="Montserrat"/>
                <a:sym typeface="Montserrat"/>
                <a:hlinkClick r:id="rId3">
                  <a:extLst>
                    <a:ext uri="{A12FA001-AC4F-418D-AE19-62706E023703}">
                      <ahyp:hlinkClr val="tx"/>
                    </a:ext>
                  </a:extLst>
                </a:hlinkClick>
              </a:rPr>
              <a:t>Method Overriding</a:t>
            </a:r>
            <a:r>
              <a:rPr b="0" i="0" lang="en-US">
                <a:solidFill>
                  <a:srgbClr val="333333"/>
                </a:solidFill>
                <a:latin typeface="Montserrat"/>
                <a:ea typeface="Montserrat"/>
                <a:cs typeface="Montserrat"/>
                <a:sym typeface="Montserrat"/>
              </a:rPr>
              <a:t> (so </a:t>
            </a:r>
            <a:r>
              <a:rPr b="0" i="0" lang="en-US" u="sng" strike="noStrike">
                <a:solidFill>
                  <a:srgbClr val="008000"/>
                </a:solidFill>
                <a:latin typeface="Montserrat"/>
                <a:ea typeface="Montserrat"/>
                <a:cs typeface="Montserrat"/>
                <a:sym typeface="Montserrat"/>
                <a:hlinkClick r:id="rId4">
                  <a:extLst>
                    <a:ext uri="{A12FA001-AC4F-418D-AE19-62706E023703}">
                      <ahyp:hlinkClr val="tx"/>
                    </a:ext>
                  </a:extLst>
                </a:hlinkClick>
              </a:rPr>
              <a:t>runtime polymorphism</a:t>
            </a:r>
            <a:r>
              <a:rPr b="0" i="0" lang="en-US">
                <a:solidFill>
                  <a:srgbClr val="333333"/>
                </a:solidFill>
                <a:latin typeface="Montserrat"/>
                <a:ea typeface="Montserrat"/>
                <a:cs typeface="Montserrat"/>
                <a:sym typeface="Montserrat"/>
              </a:rPr>
              <a:t> can be achieved).</a:t>
            </a:r>
            <a:endParaRPr/>
          </a:p>
          <a:p>
            <a:pPr indent="-320040" lvl="0" marL="457200" rtl="0" algn="just">
              <a:lnSpc>
                <a:spcPct val="100000"/>
              </a:lnSpc>
              <a:spcBef>
                <a:spcPts val="1000"/>
              </a:spcBef>
              <a:spcAft>
                <a:spcPts val="0"/>
              </a:spcAft>
              <a:buSzPts val="1440"/>
              <a:buFont typeface="Arial"/>
              <a:buChar char="•"/>
            </a:pPr>
            <a:r>
              <a:rPr b="0" i="0" lang="en-US">
                <a:solidFill>
                  <a:srgbClr val="333333"/>
                </a:solidFill>
                <a:latin typeface="Montserrat"/>
                <a:ea typeface="Montserrat"/>
                <a:cs typeface="Montserrat"/>
                <a:sym typeface="Montserrat"/>
              </a:rPr>
              <a:t>For Code Reusability.</a:t>
            </a:r>
            <a:endParaRPr/>
          </a:p>
          <a:p>
            <a:pPr indent="-228600" lvl="0" marL="457200" rtl="0" algn="l">
              <a:lnSpc>
                <a:spcPct val="100000"/>
              </a:lnSpc>
              <a:spcBef>
                <a:spcPts val="1000"/>
              </a:spcBef>
              <a:spcAft>
                <a:spcPts val="0"/>
              </a:spcAft>
              <a:buSzPts val="1440"/>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4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083" name="Google Shape;1083;p143"/>
          <p:cNvSpPr txBox="1"/>
          <p:nvPr>
            <p:ph idx="1" type="body"/>
          </p:nvPr>
        </p:nvSpPr>
        <p:spPr>
          <a:xfrm>
            <a:off x="677334" y="1524001"/>
            <a:ext cx="8596668" cy="4517362"/>
          </a:xfrm>
          <a:prstGeom prst="rect">
            <a:avLst/>
          </a:prstGeom>
          <a:noFill/>
          <a:ln>
            <a:noFill/>
          </a:ln>
        </p:spPr>
        <p:txBody>
          <a:bodyPr anchorCtr="0" anchor="t" bIns="45700" lIns="91425" spcFirstLastPara="1" rIns="91425" wrap="square" tIns="45700">
            <a:normAutofit/>
          </a:bodyPr>
          <a:lstStyle/>
          <a:p>
            <a:pPr indent="0" lvl="0" marL="137160" rtl="0" algn="l">
              <a:lnSpc>
                <a:spcPct val="100000"/>
              </a:lnSpc>
              <a:spcBef>
                <a:spcPts val="1000"/>
              </a:spcBef>
              <a:spcAft>
                <a:spcPts val="0"/>
              </a:spcAft>
              <a:buSzPts val="1440"/>
              <a:buNone/>
            </a:pPr>
            <a:r>
              <a:rPr b="1" i="0" lang="en-US">
                <a:latin typeface="Montserrat"/>
                <a:ea typeface="Montserrat"/>
                <a:cs typeface="Montserrat"/>
                <a:sym typeface="Montserrat"/>
              </a:rPr>
              <a:t>Terms used in Inheritance</a:t>
            </a:r>
            <a:endParaRPr/>
          </a:p>
          <a:p>
            <a:pPr indent="-320040" lvl="0" marL="457200" rtl="0" algn="just">
              <a:lnSpc>
                <a:spcPct val="100000"/>
              </a:lnSpc>
              <a:spcBef>
                <a:spcPts val="1000"/>
              </a:spcBef>
              <a:spcAft>
                <a:spcPts val="0"/>
              </a:spcAft>
              <a:buSzPts val="1440"/>
              <a:buFont typeface="Arial"/>
              <a:buChar char="•"/>
            </a:pPr>
            <a:r>
              <a:rPr b="1" i="0" lang="en-US">
                <a:solidFill>
                  <a:srgbClr val="333333"/>
                </a:solidFill>
                <a:latin typeface="Montserrat"/>
                <a:ea typeface="Montserrat"/>
                <a:cs typeface="Montserrat"/>
                <a:sym typeface="Montserrat"/>
              </a:rPr>
              <a:t>Class:</a:t>
            </a:r>
            <a:r>
              <a:rPr b="0" i="0" lang="en-US">
                <a:solidFill>
                  <a:srgbClr val="333333"/>
                </a:solidFill>
                <a:latin typeface="Montserrat"/>
                <a:ea typeface="Montserrat"/>
                <a:cs typeface="Montserrat"/>
                <a:sym typeface="Montserrat"/>
              </a:rPr>
              <a:t> A class is a group of objects which have common properties. It is a template or blueprint from which objects are created.</a:t>
            </a:r>
            <a:endParaRPr/>
          </a:p>
          <a:p>
            <a:pPr indent="-320040" lvl="0" marL="457200" rtl="0" algn="just">
              <a:lnSpc>
                <a:spcPct val="100000"/>
              </a:lnSpc>
              <a:spcBef>
                <a:spcPts val="1000"/>
              </a:spcBef>
              <a:spcAft>
                <a:spcPts val="0"/>
              </a:spcAft>
              <a:buSzPts val="1440"/>
              <a:buFont typeface="Arial"/>
              <a:buChar char="•"/>
            </a:pPr>
            <a:r>
              <a:rPr b="1" i="0" lang="en-US">
                <a:solidFill>
                  <a:srgbClr val="333333"/>
                </a:solidFill>
                <a:latin typeface="Montserrat"/>
                <a:ea typeface="Montserrat"/>
                <a:cs typeface="Montserrat"/>
                <a:sym typeface="Montserrat"/>
              </a:rPr>
              <a:t>Sub Class/Child Class:</a:t>
            </a:r>
            <a:r>
              <a:rPr b="0" i="0" lang="en-US">
                <a:solidFill>
                  <a:srgbClr val="333333"/>
                </a:solidFill>
                <a:latin typeface="Montserrat"/>
                <a:ea typeface="Montserrat"/>
                <a:cs typeface="Montserrat"/>
                <a:sym typeface="Montserrat"/>
              </a:rPr>
              <a:t> Subclass is a class which inherits the other class. It is also called a derived class, extended class, or child class.</a:t>
            </a:r>
            <a:endParaRPr/>
          </a:p>
          <a:p>
            <a:pPr indent="-320040" lvl="0" marL="457200" rtl="0" algn="just">
              <a:lnSpc>
                <a:spcPct val="100000"/>
              </a:lnSpc>
              <a:spcBef>
                <a:spcPts val="1000"/>
              </a:spcBef>
              <a:spcAft>
                <a:spcPts val="0"/>
              </a:spcAft>
              <a:buSzPts val="1440"/>
              <a:buFont typeface="Arial"/>
              <a:buChar char="•"/>
            </a:pPr>
            <a:r>
              <a:rPr b="1" i="0" lang="en-US">
                <a:solidFill>
                  <a:srgbClr val="333333"/>
                </a:solidFill>
                <a:latin typeface="Montserrat"/>
                <a:ea typeface="Montserrat"/>
                <a:cs typeface="Montserrat"/>
                <a:sym typeface="Montserrat"/>
              </a:rPr>
              <a:t>Super Class/Parent Class:</a:t>
            </a:r>
            <a:r>
              <a:rPr b="0" i="0" lang="en-US">
                <a:solidFill>
                  <a:srgbClr val="333333"/>
                </a:solidFill>
                <a:latin typeface="Montserrat"/>
                <a:ea typeface="Montserrat"/>
                <a:cs typeface="Montserrat"/>
                <a:sym typeface="Montserrat"/>
              </a:rPr>
              <a:t> Superclass is the class from where a subclass inherits the features. It is also called a base class or a parent class.</a:t>
            </a:r>
            <a:endParaRPr/>
          </a:p>
          <a:p>
            <a:pPr indent="-320040" lvl="0" marL="457200" rtl="0" algn="just">
              <a:lnSpc>
                <a:spcPct val="100000"/>
              </a:lnSpc>
              <a:spcBef>
                <a:spcPts val="1000"/>
              </a:spcBef>
              <a:spcAft>
                <a:spcPts val="0"/>
              </a:spcAft>
              <a:buSzPts val="1440"/>
              <a:buFont typeface="Arial"/>
              <a:buChar char="•"/>
            </a:pPr>
            <a:r>
              <a:rPr b="1" i="0" lang="en-US">
                <a:solidFill>
                  <a:srgbClr val="333333"/>
                </a:solidFill>
                <a:latin typeface="Montserrat"/>
                <a:ea typeface="Montserrat"/>
                <a:cs typeface="Montserrat"/>
                <a:sym typeface="Montserrat"/>
              </a:rPr>
              <a:t>Reusability:</a:t>
            </a:r>
            <a:r>
              <a:rPr b="0" i="0" lang="en-US">
                <a:solidFill>
                  <a:srgbClr val="333333"/>
                </a:solidFill>
                <a:latin typeface="Montserrat"/>
                <a:ea typeface="Montserrat"/>
                <a:cs typeface="Montserrat"/>
                <a:sym typeface="Montserrat"/>
              </a:rPr>
              <a:t> As the name specifies, reusability is a mechanism which facilitates you to reuse the fields and methods of the existing class when you create a new class. You can use the same fields and methods already defined in the previous class.</a:t>
            </a:r>
            <a:endParaRPr/>
          </a:p>
          <a:p>
            <a:pPr indent="-228600" lvl="0" marL="457200" rtl="0" algn="l">
              <a:lnSpc>
                <a:spcPct val="100000"/>
              </a:lnSpc>
              <a:spcBef>
                <a:spcPts val="1000"/>
              </a:spcBef>
              <a:spcAft>
                <a:spcPts val="0"/>
              </a:spcAft>
              <a:buSzPts val="144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224" name="Google Shape;224;p13"/>
          <p:cNvSpPr txBox="1"/>
          <p:nvPr>
            <p:ph idx="1" type="body"/>
          </p:nvPr>
        </p:nvSpPr>
        <p:spPr>
          <a:xfrm>
            <a:off x="677334" y="2160589"/>
            <a:ext cx="8596668" cy="4574748"/>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00000"/>
              </a:lnSpc>
              <a:spcBef>
                <a:spcPts val="0"/>
              </a:spcBef>
              <a:spcAft>
                <a:spcPts val="0"/>
              </a:spcAft>
              <a:buSzPct val="80000"/>
              <a:buNone/>
            </a:pPr>
            <a:r>
              <a:rPr lang="en-US" sz="2000">
                <a:latin typeface="Times New Roman"/>
                <a:ea typeface="Times New Roman"/>
                <a:cs typeface="Times New Roman"/>
                <a:sym typeface="Times New Roman"/>
              </a:rPr>
              <a:t>import java.io.*;</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 Base or Super Class</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class Employee {</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    int salary = 60000;</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 Inherited or Sub Class</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class Engineer extends Employee {</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    int benefits = 10000;</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 Driver Class</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class Gfg {</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    public static void main(String args[])</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    {</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        Engineer E1 = new Engineer();</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        System.out.println("Salary : " + E1.salary</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                           + "\nBenefits : " + E1.benefits);</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    }</a:t>
            </a:r>
            <a:endParaRPr/>
          </a:p>
          <a:p>
            <a:pPr indent="0" lvl="0" marL="0" rtl="0" algn="l">
              <a:lnSpc>
                <a:spcPct val="100000"/>
              </a:lnSpc>
              <a:spcBef>
                <a:spcPts val="1000"/>
              </a:spcBef>
              <a:spcAft>
                <a:spcPts val="0"/>
              </a:spcAft>
              <a:buSzPct val="80000"/>
              <a:buNone/>
            </a:pPr>
            <a:r>
              <a:rPr lang="en-US" sz="2000">
                <a:latin typeface="Times New Roman"/>
                <a:ea typeface="Times New Roman"/>
                <a:cs typeface="Times New Roman"/>
                <a:sym typeface="Times New Roman"/>
              </a:rPr>
              <a: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4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089" name="Google Shape;1089;p14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090" name="Google Shape;1090;p144"/>
          <p:cNvPicPr preferRelativeResize="0"/>
          <p:nvPr/>
        </p:nvPicPr>
        <p:blipFill rotWithShape="1">
          <a:blip r:embed="rId3">
            <a:alphaModFix/>
          </a:blip>
          <a:srcRect b="0" l="0" r="0" t="0"/>
          <a:stretch/>
        </p:blipFill>
        <p:spPr>
          <a:xfrm>
            <a:off x="798389" y="1930400"/>
            <a:ext cx="4239217" cy="1800476"/>
          </a:xfrm>
          <a:prstGeom prst="rect">
            <a:avLst/>
          </a:prstGeom>
          <a:noFill/>
          <a:ln>
            <a:noFill/>
          </a:ln>
        </p:spPr>
      </p:pic>
      <p:pic>
        <p:nvPicPr>
          <p:cNvPr id="1091" name="Google Shape;1091;p144"/>
          <p:cNvPicPr preferRelativeResize="0"/>
          <p:nvPr/>
        </p:nvPicPr>
        <p:blipFill rotWithShape="1">
          <a:blip r:embed="rId4">
            <a:alphaModFix/>
          </a:blip>
          <a:srcRect b="0" l="0" r="0" t="0"/>
          <a:stretch/>
        </p:blipFill>
        <p:spPr>
          <a:xfrm>
            <a:off x="6131169" y="1352651"/>
            <a:ext cx="2591162" cy="3801005"/>
          </a:xfrm>
          <a:prstGeom prst="rect">
            <a:avLst/>
          </a:prstGeom>
          <a:noFill/>
          <a:ln>
            <a:noFill/>
          </a:ln>
        </p:spPr>
      </p:pic>
      <p:pic>
        <p:nvPicPr>
          <p:cNvPr id="1092" name="Google Shape;1092;p144"/>
          <p:cNvPicPr preferRelativeResize="0"/>
          <p:nvPr/>
        </p:nvPicPr>
        <p:blipFill rotWithShape="1">
          <a:blip r:embed="rId5">
            <a:alphaModFix/>
          </a:blip>
          <a:srcRect b="0" l="0" r="0" t="0"/>
          <a:stretch/>
        </p:blipFill>
        <p:spPr>
          <a:xfrm>
            <a:off x="677334" y="3961065"/>
            <a:ext cx="4629929" cy="2740245"/>
          </a:xfrm>
          <a:prstGeom prst="rect">
            <a:avLst/>
          </a:prstGeom>
          <a:noFill/>
          <a:ln>
            <a:noFill/>
          </a:ln>
        </p:spPr>
      </p:pic>
      <p:pic>
        <p:nvPicPr>
          <p:cNvPr id="1093" name="Google Shape;1093;p144"/>
          <p:cNvPicPr preferRelativeResize="0"/>
          <p:nvPr/>
        </p:nvPicPr>
        <p:blipFill rotWithShape="1">
          <a:blip r:embed="rId6">
            <a:alphaModFix/>
          </a:blip>
          <a:srcRect b="0" l="0" r="0" t="0"/>
          <a:stretch/>
        </p:blipFill>
        <p:spPr>
          <a:xfrm>
            <a:off x="5829263" y="5314735"/>
            <a:ext cx="2857899" cy="121937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45"/>
          <p:cNvSpPr txBox="1"/>
          <p:nvPr>
            <p:ph type="title"/>
          </p:nvPr>
        </p:nvSpPr>
        <p:spPr>
          <a:xfrm>
            <a:off x="677334" y="609600"/>
            <a:ext cx="8596668" cy="71510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11111"/>
              <a:buFont typeface="Trebuchet MS"/>
              <a:buNone/>
            </a:pPr>
            <a:r>
              <a:rPr b="0" i="0" lang="en-US">
                <a:latin typeface="Montserrat"/>
                <a:ea typeface="Montserrat"/>
                <a:cs typeface="Montserrat"/>
                <a:sym typeface="Montserrat"/>
              </a:rPr>
              <a:t>Types of Inheritance in Java</a:t>
            </a:r>
            <a:br>
              <a:rPr b="0" i="0" lang="en-US">
                <a:latin typeface="Montserrat"/>
                <a:ea typeface="Montserrat"/>
                <a:cs typeface="Montserrat"/>
                <a:sym typeface="Montserrat"/>
              </a:rPr>
            </a:br>
            <a:endParaRPr/>
          </a:p>
        </p:txBody>
      </p:sp>
      <p:sp>
        <p:nvSpPr>
          <p:cNvPr id="1099" name="Google Shape;1099;p145"/>
          <p:cNvSpPr txBox="1"/>
          <p:nvPr>
            <p:ph idx="1" type="body"/>
          </p:nvPr>
        </p:nvSpPr>
        <p:spPr>
          <a:xfrm>
            <a:off x="677334" y="1324709"/>
            <a:ext cx="8596668" cy="4716654"/>
          </a:xfrm>
          <a:prstGeom prst="rect">
            <a:avLst/>
          </a:prstGeom>
          <a:noFill/>
          <a:ln>
            <a:noFill/>
          </a:ln>
        </p:spPr>
        <p:txBody>
          <a:bodyPr anchorCtr="0" anchor="t" bIns="45700" lIns="91425" spcFirstLastPara="1" rIns="91425" wrap="square" tIns="45700">
            <a:normAutofit/>
          </a:bodyPr>
          <a:lstStyle/>
          <a:p>
            <a:pPr indent="-320040" lvl="0" marL="457200" rtl="0" algn="just">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On the basis of class, there can be three types of inheritance in java: single, multilevel and hierarchical.</a:t>
            </a:r>
            <a:endParaRPr/>
          </a:p>
          <a:p>
            <a:pPr indent="-320040" lvl="0" marL="457200" rtl="0" algn="just">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In java programming, multiple and hybrid inheritance is supported through interface only.</a:t>
            </a:r>
            <a:endParaRPr/>
          </a:p>
          <a:p>
            <a:pPr indent="-228600" lvl="0" marL="457200" rtl="0" algn="l">
              <a:lnSpc>
                <a:spcPct val="100000"/>
              </a:lnSpc>
              <a:spcBef>
                <a:spcPts val="1000"/>
              </a:spcBef>
              <a:spcAft>
                <a:spcPts val="0"/>
              </a:spcAft>
              <a:buSzPts val="1440"/>
              <a:buNone/>
            </a:pPr>
            <a:r>
              <a:t/>
            </a:r>
            <a:endParaRPr/>
          </a:p>
        </p:txBody>
      </p:sp>
      <p:pic>
        <p:nvPicPr>
          <p:cNvPr id="1100" name="Google Shape;1100;p145"/>
          <p:cNvPicPr preferRelativeResize="0"/>
          <p:nvPr/>
        </p:nvPicPr>
        <p:blipFill rotWithShape="1">
          <a:blip r:embed="rId3">
            <a:alphaModFix/>
          </a:blip>
          <a:srcRect b="0" l="0" r="0" t="0"/>
          <a:stretch/>
        </p:blipFill>
        <p:spPr>
          <a:xfrm>
            <a:off x="209744" y="2773067"/>
            <a:ext cx="5416508" cy="2884021"/>
          </a:xfrm>
          <a:prstGeom prst="rect">
            <a:avLst/>
          </a:prstGeom>
          <a:noFill/>
          <a:ln>
            <a:noFill/>
          </a:ln>
        </p:spPr>
      </p:pic>
      <p:pic>
        <p:nvPicPr>
          <p:cNvPr id="1101" name="Google Shape;1101;p145"/>
          <p:cNvPicPr preferRelativeResize="0"/>
          <p:nvPr/>
        </p:nvPicPr>
        <p:blipFill rotWithShape="1">
          <a:blip r:embed="rId4">
            <a:alphaModFix/>
          </a:blip>
          <a:srcRect b="0" l="0" r="0" t="0"/>
          <a:stretch/>
        </p:blipFill>
        <p:spPr>
          <a:xfrm>
            <a:off x="5889779" y="2649270"/>
            <a:ext cx="5483201" cy="288402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46"/>
          <p:cNvSpPr txBox="1"/>
          <p:nvPr>
            <p:ph type="title"/>
          </p:nvPr>
        </p:nvSpPr>
        <p:spPr>
          <a:xfrm>
            <a:off x="677334" y="331594"/>
            <a:ext cx="8596668" cy="159880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Single Inheritance</a:t>
            </a:r>
            <a:endParaRPr/>
          </a:p>
        </p:txBody>
      </p:sp>
      <p:sp>
        <p:nvSpPr>
          <p:cNvPr id="1107" name="Google Shape;1107;p146"/>
          <p:cNvSpPr txBox="1"/>
          <p:nvPr>
            <p:ph idx="1" type="body"/>
          </p:nvPr>
        </p:nvSpPr>
        <p:spPr>
          <a:xfrm>
            <a:off x="677334" y="1109473"/>
            <a:ext cx="8596668" cy="493189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108" name="Google Shape;1108;p146"/>
          <p:cNvPicPr preferRelativeResize="0"/>
          <p:nvPr/>
        </p:nvPicPr>
        <p:blipFill rotWithShape="1">
          <a:blip r:embed="rId3">
            <a:alphaModFix/>
          </a:blip>
          <a:srcRect b="0" l="0" r="0" t="0"/>
          <a:stretch/>
        </p:blipFill>
        <p:spPr>
          <a:xfrm>
            <a:off x="677334" y="1154976"/>
            <a:ext cx="5029902" cy="2362530"/>
          </a:xfrm>
          <a:prstGeom prst="rect">
            <a:avLst/>
          </a:prstGeom>
          <a:noFill/>
          <a:ln>
            <a:noFill/>
          </a:ln>
        </p:spPr>
      </p:pic>
      <p:pic>
        <p:nvPicPr>
          <p:cNvPr id="1109" name="Google Shape;1109;p146"/>
          <p:cNvPicPr preferRelativeResize="0"/>
          <p:nvPr/>
        </p:nvPicPr>
        <p:blipFill rotWithShape="1">
          <a:blip r:embed="rId4">
            <a:alphaModFix/>
          </a:blip>
          <a:srcRect b="0" l="0" r="0" t="0"/>
          <a:stretch/>
        </p:blipFill>
        <p:spPr>
          <a:xfrm>
            <a:off x="5946907" y="1270000"/>
            <a:ext cx="4467849" cy="2305372"/>
          </a:xfrm>
          <a:prstGeom prst="rect">
            <a:avLst/>
          </a:prstGeom>
          <a:noFill/>
          <a:ln>
            <a:noFill/>
          </a:ln>
        </p:spPr>
      </p:pic>
      <p:pic>
        <p:nvPicPr>
          <p:cNvPr id="1110" name="Google Shape;1110;p146"/>
          <p:cNvPicPr preferRelativeResize="0"/>
          <p:nvPr/>
        </p:nvPicPr>
        <p:blipFill rotWithShape="1">
          <a:blip r:embed="rId5">
            <a:alphaModFix/>
          </a:blip>
          <a:srcRect b="0" l="0" r="0" t="0"/>
          <a:stretch/>
        </p:blipFill>
        <p:spPr>
          <a:xfrm>
            <a:off x="793163" y="3678033"/>
            <a:ext cx="5153744" cy="2848373"/>
          </a:xfrm>
          <a:prstGeom prst="rect">
            <a:avLst/>
          </a:prstGeom>
          <a:noFill/>
          <a:ln>
            <a:noFill/>
          </a:ln>
        </p:spPr>
      </p:pic>
      <p:pic>
        <p:nvPicPr>
          <p:cNvPr id="1111" name="Google Shape;1111;p146"/>
          <p:cNvPicPr preferRelativeResize="0"/>
          <p:nvPr/>
        </p:nvPicPr>
        <p:blipFill rotWithShape="1">
          <a:blip r:embed="rId6">
            <a:alphaModFix/>
          </a:blip>
          <a:srcRect b="0" l="0" r="0" t="0"/>
          <a:stretch/>
        </p:blipFill>
        <p:spPr>
          <a:xfrm>
            <a:off x="6245095" y="5015000"/>
            <a:ext cx="3258005" cy="733527"/>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47"/>
          <p:cNvSpPr txBox="1"/>
          <p:nvPr>
            <p:ph type="title"/>
          </p:nvPr>
        </p:nvSpPr>
        <p:spPr>
          <a:xfrm>
            <a:off x="677334" y="609600"/>
            <a:ext cx="8596668" cy="57443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11111"/>
              <a:buFont typeface="Trebuchet MS"/>
              <a:buNone/>
            </a:pPr>
            <a:r>
              <a:rPr b="1" i="0" lang="en-US">
                <a:solidFill>
                  <a:srgbClr val="273239"/>
                </a:solidFill>
                <a:latin typeface="Nunito"/>
                <a:ea typeface="Nunito"/>
                <a:cs typeface="Nunito"/>
                <a:sym typeface="Nunito"/>
              </a:rPr>
              <a:t>Multilevel Inheritance</a:t>
            </a:r>
            <a:br>
              <a:rPr b="1" i="0" lang="en-US">
                <a:solidFill>
                  <a:srgbClr val="273239"/>
                </a:solidFill>
                <a:latin typeface="Nunito"/>
                <a:ea typeface="Nunito"/>
                <a:cs typeface="Nunito"/>
                <a:sym typeface="Nunito"/>
              </a:rPr>
            </a:br>
            <a:endParaRPr/>
          </a:p>
        </p:txBody>
      </p:sp>
      <p:sp>
        <p:nvSpPr>
          <p:cNvPr id="1117" name="Google Shape;1117;p147"/>
          <p:cNvSpPr txBox="1"/>
          <p:nvPr>
            <p:ph idx="1" type="body"/>
          </p:nvPr>
        </p:nvSpPr>
        <p:spPr>
          <a:xfrm>
            <a:off x="677334" y="1184031"/>
            <a:ext cx="8596668" cy="5673969"/>
          </a:xfrm>
          <a:prstGeom prst="rect">
            <a:avLst/>
          </a:prstGeom>
          <a:noFill/>
          <a:ln>
            <a:noFill/>
          </a:ln>
        </p:spPr>
        <p:txBody>
          <a:bodyPr anchorCtr="0" anchor="t" bIns="45700" lIns="91425" spcFirstLastPara="1" rIns="91425" wrap="square" tIns="45700">
            <a:normAutofit/>
          </a:bodyPr>
          <a:lstStyle/>
          <a:p>
            <a:pPr indent="0" lvl="0" marL="137160" rtl="0" algn="l">
              <a:lnSpc>
                <a:spcPct val="100000"/>
              </a:lnSpc>
              <a:spcBef>
                <a:spcPts val="1000"/>
              </a:spcBef>
              <a:spcAft>
                <a:spcPts val="0"/>
              </a:spcAft>
              <a:buSzPts val="1440"/>
              <a:buNone/>
            </a:pPr>
            <a:r>
              <a:t/>
            </a:r>
            <a:endParaRPr/>
          </a:p>
          <a:p>
            <a:pPr indent="-228600" lvl="0" marL="457200" rtl="0" algn="l">
              <a:lnSpc>
                <a:spcPct val="100000"/>
              </a:lnSpc>
              <a:spcBef>
                <a:spcPts val="1000"/>
              </a:spcBef>
              <a:spcAft>
                <a:spcPts val="0"/>
              </a:spcAft>
              <a:buSzPts val="1440"/>
              <a:buNone/>
            </a:pPr>
            <a:r>
              <a:t/>
            </a:r>
            <a:endParaRPr/>
          </a:p>
        </p:txBody>
      </p:sp>
      <p:pic>
        <p:nvPicPr>
          <p:cNvPr id="1118" name="Google Shape;1118;p147"/>
          <p:cNvPicPr preferRelativeResize="0"/>
          <p:nvPr/>
        </p:nvPicPr>
        <p:blipFill rotWithShape="1">
          <a:blip r:embed="rId3">
            <a:alphaModFix/>
          </a:blip>
          <a:srcRect b="0" l="0" r="0" t="0"/>
          <a:stretch/>
        </p:blipFill>
        <p:spPr>
          <a:xfrm>
            <a:off x="435653" y="1184031"/>
            <a:ext cx="4286848" cy="2772162"/>
          </a:xfrm>
          <a:prstGeom prst="rect">
            <a:avLst/>
          </a:prstGeom>
          <a:noFill/>
          <a:ln>
            <a:noFill/>
          </a:ln>
        </p:spPr>
      </p:pic>
      <p:pic>
        <p:nvPicPr>
          <p:cNvPr id="1119" name="Google Shape;1119;p147"/>
          <p:cNvPicPr preferRelativeResize="0"/>
          <p:nvPr/>
        </p:nvPicPr>
        <p:blipFill rotWithShape="1">
          <a:blip r:embed="rId4">
            <a:alphaModFix/>
          </a:blip>
          <a:srcRect b="0" l="0" r="0" t="0"/>
          <a:stretch/>
        </p:blipFill>
        <p:spPr>
          <a:xfrm>
            <a:off x="5092052" y="147108"/>
            <a:ext cx="5258534" cy="2572109"/>
          </a:xfrm>
          <a:prstGeom prst="rect">
            <a:avLst/>
          </a:prstGeom>
          <a:noFill/>
          <a:ln>
            <a:noFill/>
          </a:ln>
        </p:spPr>
      </p:pic>
      <p:pic>
        <p:nvPicPr>
          <p:cNvPr id="1120" name="Google Shape;1120;p147"/>
          <p:cNvPicPr preferRelativeResize="0"/>
          <p:nvPr/>
        </p:nvPicPr>
        <p:blipFill rotWithShape="1">
          <a:blip r:embed="rId5">
            <a:alphaModFix/>
          </a:blip>
          <a:srcRect b="0" l="0" r="0" t="0"/>
          <a:stretch/>
        </p:blipFill>
        <p:spPr>
          <a:xfrm>
            <a:off x="307783" y="4054349"/>
            <a:ext cx="5220429" cy="2514951"/>
          </a:xfrm>
          <a:prstGeom prst="rect">
            <a:avLst/>
          </a:prstGeom>
          <a:noFill/>
          <a:ln>
            <a:noFill/>
          </a:ln>
        </p:spPr>
      </p:pic>
      <p:pic>
        <p:nvPicPr>
          <p:cNvPr id="1121" name="Google Shape;1121;p147"/>
          <p:cNvPicPr preferRelativeResize="0"/>
          <p:nvPr/>
        </p:nvPicPr>
        <p:blipFill rotWithShape="1">
          <a:blip r:embed="rId6">
            <a:alphaModFix/>
          </a:blip>
          <a:srcRect b="0" l="0" r="0" t="0"/>
          <a:stretch/>
        </p:blipFill>
        <p:spPr>
          <a:xfrm>
            <a:off x="5769893" y="2973519"/>
            <a:ext cx="4712917" cy="359578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48"/>
          <p:cNvSpPr txBox="1"/>
          <p:nvPr>
            <p:ph type="title"/>
          </p:nvPr>
        </p:nvSpPr>
        <p:spPr>
          <a:xfrm>
            <a:off x="677334" y="609600"/>
            <a:ext cx="8596668" cy="63304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11111"/>
              <a:buFont typeface="Trebuchet MS"/>
              <a:buNone/>
            </a:pPr>
            <a:r>
              <a:rPr b="1" i="0" lang="en-US">
                <a:solidFill>
                  <a:srgbClr val="273239"/>
                </a:solidFill>
                <a:latin typeface="Nunito"/>
                <a:ea typeface="Nunito"/>
                <a:cs typeface="Nunito"/>
                <a:sym typeface="Nunito"/>
              </a:rPr>
              <a:t>Hierarchical Inheritance</a:t>
            </a:r>
            <a:br>
              <a:rPr b="1" i="0" lang="en-US">
                <a:solidFill>
                  <a:srgbClr val="273239"/>
                </a:solidFill>
                <a:latin typeface="Nunito"/>
                <a:ea typeface="Nunito"/>
                <a:cs typeface="Nunito"/>
                <a:sym typeface="Nunito"/>
              </a:rPr>
            </a:br>
            <a:endParaRPr/>
          </a:p>
        </p:txBody>
      </p:sp>
      <p:sp>
        <p:nvSpPr>
          <p:cNvPr id="1127" name="Google Shape;1127;p148"/>
          <p:cNvSpPr txBox="1"/>
          <p:nvPr>
            <p:ph idx="1" type="body"/>
          </p:nvPr>
        </p:nvSpPr>
        <p:spPr>
          <a:xfrm>
            <a:off x="677334" y="1242647"/>
            <a:ext cx="8596668" cy="4798716"/>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128" name="Google Shape;1128;p148"/>
          <p:cNvPicPr preferRelativeResize="0"/>
          <p:nvPr/>
        </p:nvPicPr>
        <p:blipFill rotWithShape="1">
          <a:blip r:embed="rId3">
            <a:alphaModFix/>
          </a:blip>
          <a:srcRect b="0" l="0" r="0" t="0"/>
          <a:stretch/>
        </p:blipFill>
        <p:spPr>
          <a:xfrm>
            <a:off x="677334" y="1242646"/>
            <a:ext cx="4077269" cy="1609950"/>
          </a:xfrm>
          <a:prstGeom prst="rect">
            <a:avLst/>
          </a:prstGeom>
          <a:noFill/>
          <a:ln>
            <a:noFill/>
          </a:ln>
        </p:spPr>
      </p:pic>
      <p:pic>
        <p:nvPicPr>
          <p:cNvPr id="1129" name="Google Shape;1129;p148"/>
          <p:cNvPicPr preferRelativeResize="0"/>
          <p:nvPr/>
        </p:nvPicPr>
        <p:blipFill rotWithShape="1">
          <a:blip r:embed="rId4">
            <a:alphaModFix/>
          </a:blip>
          <a:srcRect b="0" l="0" r="0" t="0"/>
          <a:stretch/>
        </p:blipFill>
        <p:spPr>
          <a:xfrm>
            <a:off x="5374948" y="-18534"/>
            <a:ext cx="4124901" cy="4867954"/>
          </a:xfrm>
          <a:prstGeom prst="rect">
            <a:avLst/>
          </a:prstGeom>
          <a:noFill/>
          <a:ln>
            <a:noFill/>
          </a:ln>
        </p:spPr>
      </p:pic>
      <p:pic>
        <p:nvPicPr>
          <p:cNvPr id="1130" name="Google Shape;1130;p148"/>
          <p:cNvPicPr preferRelativeResize="0"/>
          <p:nvPr/>
        </p:nvPicPr>
        <p:blipFill rotWithShape="1">
          <a:blip r:embed="rId5">
            <a:alphaModFix/>
          </a:blip>
          <a:srcRect b="0" l="0" r="0" t="0"/>
          <a:stretch/>
        </p:blipFill>
        <p:spPr>
          <a:xfrm>
            <a:off x="677334" y="2893594"/>
            <a:ext cx="3611065" cy="3759252"/>
          </a:xfrm>
          <a:prstGeom prst="rect">
            <a:avLst/>
          </a:prstGeom>
          <a:noFill/>
          <a:ln>
            <a:noFill/>
          </a:ln>
        </p:spPr>
      </p:pic>
      <p:pic>
        <p:nvPicPr>
          <p:cNvPr id="1131" name="Google Shape;1131;p148"/>
          <p:cNvPicPr preferRelativeResize="0"/>
          <p:nvPr/>
        </p:nvPicPr>
        <p:blipFill rotWithShape="1">
          <a:blip r:embed="rId6">
            <a:alphaModFix/>
          </a:blip>
          <a:srcRect b="0" l="0" r="0" t="0"/>
          <a:stretch/>
        </p:blipFill>
        <p:spPr>
          <a:xfrm>
            <a:off x="5374948" y="5240214"/>
            <a:ext cx="3899054" cy="153981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4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0" i="0" lang="en-US">
                <a:latin typeface="Montserrat"/>
                <a:ea typeface="Montserrat"/>
                <a:cs typeface="Montserrat"/>
                <a:sym typeface="Montserrat"/>
              </a:rPr>
              <a:t>Method Overriding</a:t>
            </a:r>
            <a:endParaRPr/>
          </a:p>
        </p:txBody>
      </p:sp>
      <p:sp>
        <p:nvSpPr>
          <p:cNvPr id="1137" name="Google Shape;1137;p149"/>
          <p:cNvSpPr txBox="1"/>
          <p:nvPr>
            <p:ph idx="1" type="body"/>
          </p:nvPr>
        </p:nvSpPr>
        <p:spPr>
          <a:xfrm>
            <a:off x="677334" y="1453663"/>
            <a:ext cx="8596668" cy="458770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If subclass (child class) has the same method as declared in the parent class, it is known as </a:t>
            </a:r>
            <a:r>
              <a:rPr b="1" i="0" lang="en-US">
                <a:solidFill>
                  <a:srgbClr val="333333"/>
                </a:solidFill>
                <a:latin typeface="Montserrat"/>
                <a:ea typeface="Montserrat"/>
                <a:cs typeface="Montserrat"/>
                <a:sym typeface="Montserrat"/>
              </a:rPr>
              <a:t>method overriding in Java</a:t>
            </a:r>
            <a:r>
              <a:rPr b="0" i="0" lang="en-US">
                <a:solidFill>
                  <a:srgbClr val="333333"/>
                </a:solidFill>
                <a:latin typeface="Montserrat"/>
                <a:ea typeface="Montserrat"/>
                <a:cs typeface="Montserrat"/>
                <a:sym typeface="Montserrat"/>
              </a:rPr>
              <a:t>.</a:t>
            </a:r>
            <a:endParaRPr/>
          </a:p>
          <a:p>
            <a:pPr indent="-228600" lvl="0" marL="457200" rtl="0" algn="l">
              <a:lnSpc>
                <a:spcPct val="100000"/>
              </a:lnSpc>
              <a:spcBef>
                <a:spcPts val="1000"/>
              </a:spcBef>
              <a:spcAft>
                <a:spcPts val="0"/>
              </a:spcAft>
              <a:buSzPts val="1440"/>
              <a:buNone/>
            </a:pPr>
            <a:r>
              <a:t/>
            </a:r>
            <a:endParaRPr>
              <a:solidFill>
                <a:srgbClr val="333333"/>
              </a:solidFill>
              <a:latin typeface="Montserrat"/>
              <a:ea typeface="Montserrat"/>
              <a:cs typeface="Montserrat"/>
              <a:sym typeface="Montserrat"/>
            </a:endParaRPr>
          </a:p>
          <a:p>
            <a:pPr indent="0" lvl="0" marL="137160" rtl="0" algn="l">
              <a:lnSpc>
                <a:spcPct val="100000"/>
              </a:lnSpc>
              <a:spcBef>
                <a:spcPts val="1000"/>
              </a:spcBef>
              <a:spcAft>
                <a:spcPts val="0"/>
              </a:spcAft>
              <a:buSzPts val="1440"/>
              <a:buNone/>
            </a:pPr>
            <a:r>
              <a:rPr b="1" i="0" lang="en-US">
                <a:latin typeface="Montserrat"/>
                <a:ea typeface="Montserrat"/>
                <a:cs typeface="Montserrat"/>
                <a:sym typeface="Montserrat"/>
              </a:rPr>
              <a:t>Usage of Java Method Overriding</a:t>
            </a:r>
            <a:endParaRPr/>
          </a:p>
          <a:p>
            <a:pPr indent="-320040" lvl="0" marL="457200" rtl="0" algn="l">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Method overriding is used to provide the specific implementation of a method that is already provided by its superclass.</a:t>
            </a:r>
            <a:endParaRPr/>
          </a:p>
          <a:p>
            <a:pPr indent="-228600" lvl="0" marL="457200" rtl="0" algn="l">
              <a:lnSpc>
                <a:spcPct val="100000"/>
              </a:lnSpc>
              <a:spcBef>
                <a:spcPts val="1000"/>
              </a:spcBef>
              <a:spcAft>
                <a:spcPts val="0"/>
              </a:spcAft>
              <a:buSzPts val="1440"/>
              <a:buNone/>
            </a:pPr>
            <a:r>
              <a:t/>
            </a:r>
            <a:endParaRPr b="0" i="0">
              <a:solidFill>
                <a:srgbClr val="333333"/>
              </a:solidFill>
              <a:latin typeface="Montserrat"/>
              <a:ea typeface="Montserrat"/>
              <a:cs typeface="Montserrat"/>
              <a:sym typeface="Montserrat"/>
            </a:endParaRPr>
          </a:p>
          <a:p>
            <a:pPr indent="-320040" lvl="0" marL="457200" rtl="0" algn="l">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Method overriding is used for runtime polymorphism.</a:t>
            </a:r>
            <a:endParaRPr/>
          </a:p>
          <a:p>
            <a:pPr indent="-228600" lvl="0" marL="457200" rtl="0" algn="l">
              <a:lnSpc>
                <a:spcPct val="100000"/>
              </a:lnSpc>
              <a:spcBef>
                <a:spcPts val="1000"/>
              </a:spcBef>
              <a:spcAft>
                <a:spcPts val="0"/>
              </a:spcAft>
              <a:buSzPts val="1440"/>
              <a:buNone/>
            </a:pPr>
            <a:r>
              <a:t/>
            </a:r>
            <a:endParaRPr b="0" i="0">
              <a:solidFill>
                <a:srgbClr val="333333"/>
              </a:solidFill>
              <a:latin typeface="Montserrat"/>
              <a:ea typeface="Montserrat"/>
              <a:cs typeface="Montserrat"/>
              <a:sym typeface="Montserrat"/>
            </a:endParaRPr>
          </a:p>
          <a:p>
            <a:pPr indent="-320040" lvl="0" marL="457200" rtl="0" algn="l">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Method overriding allows subclasses to reuse and build upon the functionality provided by their superclass,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50"/>
          <p:cNvSpPr txBox="1"/>
          <p:nvPr>
            <p:ph type="title"/>
          </p:nvPr>
        </p:nvSpPr>
        <p:spPr>
          <a:xfrm>
            <a:off x="677334" y="609600"/>
            <a:ext cx="8596668" cy="597877"/>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11111"/>
              <a:buFont typeface="Trebuchet MS"/>
              <a:buNone/>
            </a:pPr>
            <a:r>
              <a:rPr b="0" i="0" lang="en-US">
                <a:latin typeface="Montserrat"/>
                <a:ea typeface="Montserrat"/>
                <a:cs typeface="Montserrat"/>
                <a:sym typeface="Montserrat"/>
              </a:rPr>
              <a:t>Rules </a:t>
            </a:r>
            <a:br>
              <a:rPr b="0" i="0" lang="en-US">
                <a:latin typeface="Montserrat"/>
                <a:ea typeface="Montserrat"/>
                <a:cs typeface="Montserrat"/>
                <a:sym typeface="Montserrat"/>
              </a:rPr>
            </a:br>
            <a:endParaRPr/>
          </a:p>
        </p:txBody>
      </p:sp>
      <p:sp>
        <p:nvSpPr>
          <p:cNvPr id="1143" name="Google Shape;1143;p150"/>
          <p:cNvSpPr txBox="1"/>
          <p:nvPr>
            <p:ph idx="1" type="body"/>
          </p:nvPr>
        </p:nvSpPr>
        <p:spPr>
          <a:xfrm>
            <a:off x="677334" y="1301263"/>
            <a:ext cx="8596668" cy="5842216"/>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b="1" i="0" lang="en-US">
                <a:solidFill>
                  <a:srgbClr val="333333"/>
                </a:solidFill>
                <a:latin typeface="Montserrat"/>
                <a:ea typeface="Montserrat"/>
                <a:cs typeface="Montserrat"/>
                <a:sym typeface="Montserrat"/>
              </a:rPr>
              <a:t>Same Method Name:</a:t>
            </a:r>
            <a:r>
              <a:rPr b="0" i="0" lang="en-US">
                <a:solidFill>
                  <a:srgbClr val="333333"/>
                </a:solidFill>
                <a:latin typeface="Montserrat"/>
                <a:ea typeface="Montserrat"/>
                <a:cs typeface="Montserrat"/>
                <a:sym typeface="Montserrat"/>
              </a:rPr>
              <a:t> The overriding method in the subclass must have the same name as the method in the superclass that it is overriding.</a:t>
            </a:r>
            <a:endParaRPr/>
          </a:p>
          <a:p>
            <a:pPr indent="-320040" lvl="0" marL="457200" rtl="0" algn="l">
              <a:lnSpc>
                <a:spcPct val="100000"/>
              </a:lnSpc>
              <a:spcBef>
                <a:spcPts val="1000"/>
              </a:spcBef>
              <a:spcAft>
                <a:spcPts val="0"/>
              </a:spcAft>
              <a:buSzPts val="1440"/>
              <a:buChar char="►"/>
            </a:pPr>
            <a:r>
              <a:rPr b="1" i="0" lang="en-US">
                <a:solidFill>
                  <a:srgbClr val="333333"/>
                </a:solidFill>
                <a:latin typeface="Montserrat"/>
                <a:ea typeface="Montserrat"/>
                <a:cs typeface="Montserrat"/>
                <a:sym typeface="Montserrat"/>
              </a:rPr>
              <a:t>Same Parameters:</a:t>
            </a:r>
            <a:r>
              <a:rPr b="0" i="0" lang="en-US">
                <a:solidFill>
                  <a:srgbClr val="333333"/>
                </a:solidFill>
                <a:latin typeface="Montserrat"/>
                <a:ea typeface="Montserrat"/>
                <a:cs typeface="Montserrat"/>
                <a:sym typeface="Montserrat"/>
              </a:rPr>
              <a:t> The overriding method must have the same number and types of parameters as the method in the superclass.</a:t>
            </a:r>
            <a:endParaRPr/>
          </a:p>
          <a:p>
            <a:pPr indent="-320040" lvl="0" marL="457200" rtl="0" algn="l">
              <a:lnSpc>
                <a:spcPct val="100000"/>
              </a:lnSpc>
              <a:spcBef>
                <a:spcPts val="1000"/>
              </a:spcBef>
              <a:spcAft>
                <a:spcPts val="0"/>
              </a:spcAft>
              <a:buSzPts val="1440"/>
              <a:buChar char="►"/>
            </a:pPr>
            <a:r>
              <a:rPr b="1" i="0" lang="en-US">
                <a:solidFill>
                  <a:srgbClr val="333333"/>
                </a:solidFill>
                <a:latin typeface="Montserrat"/>
                <a:ea typeface="Montserrat"/>
                <a:cs typeface="Montserrat"/>
                <a:sym typeface="Montserrat"/>
              </a:rPr>
              <a:t>IS-A Relationship (Inheritance):</a:t>
            </a:r>
            <a:r>
              <a:rPr b="0" i="0" lang="en-US">
                <a:solidFill>
                  <a:srgbClr val="333333"/>
                </a:solidFill>
                <a:latin typeface="Montserrat"/>
                <a:ea typeface="Montserrat"/>
                <a:cs typeface="Montserrat"/>
                <a:sym typeface="Montserrat"/>
              </a:rPr>
              <a:t> Method overriding requires an IS-A relationship between the subclass and the superclass.</a:t>
            </a:r>
            <a:endParaRPr/>
          </a:p>
          <a:p>
            <a:pPr indent="-228600" lvl="0" marL="457200" rtl="0" algn="l">
              <a:lnSpc>
                <a:spcPct val="100000"/>
              </a:lnSpc>
              <a:spcBef>
                <a:spcPts val="1000"/>
              </a:spcBef>
              <a:spcAft>
                <a:spcPts val="0"/>
              </a:spcAft>
              <a:buSzPts val="1440"/>
              <a:buNone/>
            </a:pPr>
            <a:r>
              <a:t/>
            </a:r>
            <a:endParaRPr/>
          </a:p>
        </p:txBody>
      </p:sp>
      <p:pic>
        <p:nvPicPr>
          <p:cNvPr id="1144" name="Google Shape;1144;p150"/>
          <p:cNvPicPr preferRelativeResize="0"/>
          <p:nvPr/>
        </p:nvPicPr>
        <p:blipFill rotWithShape="1">
          <a:blip r:embed="rId3">
            <a:alphaModFix/>
          </a:blip>
          <a:srcRect b="0" l="0" r="0" t="0"/>
          <a:stretch/>
        </p:blipFill>
        <p:spPr>
          <a:xfrm>
            <a:off x="1811824" y="3667991"/>
            <a:ext cx="7020905" cy="334374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5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150" name="Google Shape;1150;p151"/>
          <p:cNvSpPr txBox="1"/>
          <p:nvPr>
            <p:ph idx="1" type="body"/>
          </p:nvPr>
        </p:nvSpPr>
        <p:spPr>
          <a:xfrm>
            <a:off x="677334" y="1085089"/>
            <a:ext cx="8596668" cy="4956274"/>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151" name="Google Shape;1151;p151"/>
          <p:cNvPicPr preferRelativeResize="0"/>
          <p:nvPr/>
        </p:nvPicPr>
        <p:blipFill rotWithShape="1">
          <a:blip r:embed="rId3">
            <a:alphaModFix/>
          </a:blip>
          <a:srcRect b="0" l="0" r="0" t="0"/>
          <a:stretch/>
        </p:blipFill>
        <p:spPr>
          <a:xfrm>
            <a:off x="677334" y="1085089"/>
            <a:ext cx="4458322" cy="1638529"/>
          </a:xfrm>
          <a:prstGeom prst="rect">
            <a:avLst/>
          </a:prstGeom>
          <a:noFill/>
          <a:ln>
            <a:noFill/>
          </a:ln>
        </p:spPr>
      </p:pic>
      <p:pic>
        <p:nvPicPr>
          <p:cNvPr id="1152" name="Google Shape;1152;p151"/>
          <p:cNvPicPr preferRelativeResize="0"/>
          <p:nvPr/>
        </p:nvPicPr>
        <p:blipFill rotWithShape="1">
          <a:blip r:embed="rId4">
            <a:alphaModFix/>
          </a:blip>
          <a:srcRect b="0" l="0" r="0" t="0"/>
          <a:stretch/>
        </p:blipFill>
        <p:spPr>
          <a:xfrm>
            <a:off x="8073703" y="132456"/>
            <a:ext cx="3848637" cy="5182323"/>
          </a:xfrm>
          <a:prstGeom prst="rect">
            <a:avLst/>
          </a:prstGeom>
          <a:noFill/>
          <a:ln>
            <a:noFill/>
          </a:ln>
        </p:spPr>
      </p:pic>
      <p:pic>
        <p:nvPicPr>
          <p:cNvPr id="1153" name="Google Shape;1153;p151"/>
          <p:cNvPicPr preferRelativeResize="0"/>
          <p:nvPr/>
        </p:nvPicPr>
        <p:blipFill rotWithShape="1">
          <a:blip r:embed="rId5">
            <a:alphaModFix/>
          </a:blip>
          <a:srcRect b="0" l="0" r="0" t="0"/>
          <a:stretch/>
        </p:blipFill>
        <p:spPr>
          <a:xfrm>
            <a:off x="677334" y="2876079"/>
            <a:ext cx="6935168" cy="3372321"/>
          </a:xfrm>
          <a:prstGeom prst="rect">
            <a:avLst/>
          </a:prstGeom>
          <a:noFill/>
          <a:ln>
            <a:noFill/>
          </a:ln>
        </p:spPr>
      </p:pic>
      <p:pic>
        <p:nvPicPr>
          <p:cNvPr id="1154" name="Google Shape;1154;p151"/>
          <p:cNvPicPr preferRelativeResize="0"/>
          <p:nvPr/>
        </p:nvPicPr>
        <p:blipFill rotWithShape="1">
          <a:blip r:embed="rId6">
            <a:alphaModFix/>
          </a:blip>
          <a:srcRect b="0" l="0" r="0" t="0"/>
          <a:stretch/>
        </p:blipFill>
        <p:spPr>
          <a:xfrm>
            <a:off x="8216059" y="5790268"/>
            <a:ext cx="2953162" cy="97168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52"/>
          <p:cNvSpPr txBox="1"/>
          <p:nvPr>
            <p:ph type="title"/>
          </p:nvPr>
        </p:nvSpPr>
        <p:spPr>
          <a:xfrm>
            <a:off x="677334" y="609600"/>
            <a:ext cx="8596668" cy="839372"/>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11111"/>
              <a:buFont typeface="Trebuchet MS"/>
              <a:buNone/>
            </a:pPr>
            <a:r>
              <a:rPr b="1" i="0" lang="en-US">
                <a:solidFill>
                  <a:srgbClr val="273239"/>
                </a:solidFill>
                <a:latin typeface="Source Sans 3"/>
                <a:ea typeface="Source Sans 3"/>
                <a:cs typeface="Source Sans 3"/>
                <a:sym typeface="Source Sans 3"/>
              </a:rPr>
              <a:t>Interface</a:t>
            </a:r>
            <a:br>
              <a:rPr b="1" i="0" lang="en-US">
                <a:solidFill>
                  <a:srgbClr val="273239"/>
                </a:solidFill>
                <a:latin typeface="Source Sans 3"/>
                <a:ea typeface="Source Sans 3"/>
                <a:cs typeface="Source Sans 3"/>
                <a:sym typeface="Source Sans 3"/>
              </a:rPr>
            </a:br>
            <a:endParaRPr/>
          </a:p>
        </p:txBody>
      </p:sp>
      <p:sp>
        <p:nvSpPr>
          <p:cNvPr id="1160" name="Google Shape;1160;p152"/>
          <p:cNvSpPr txBox="1"/>
          <p:nvPr>
            <p:ph idx="1" type="body"/>
          </p:nvPr>
        </p:nvSpPr>
        <p:spPr>
          <a:xfrm>
            <a:off x="677334" y="1395047"/>
            <a:ext cx="8596668" cy="5160498"/>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b="0" i="0" lang="en-US">
                <a:solidFill>
                  <a:srgbClr val="273239"/>
                </a:solidFill>
                <a:latin typeface="Nunito"/>
                <a:ea typeface="Nunito"/>
                <a:cs typeface="Nunito"/>
                <a:sym typeface="Nunito"/>
              </a:rPr>
              <a:t>An </a:t>
            </a:r>
            <a:r>
              <a:rPr b="1" i="0" lang="en-US">
                <a:solidFill>
                  <a:srgbClr val="273239"/>
                </a:solidFill>
                <a:latin typeface="Nunito"/>
                <a:ea typeface="Nunito"/>
                <a:cs typeface="Nunito"/>
                <a:sym typeface="Nunito"/>
              </a:rPr>
              <a:t>Interface in Java</a:t>
            </a:r>
            <a:r>
              <a:rPr b="0" i="0" lang="en-US">
                <a:solidFill>
                  <a:srgbClr val="273239"/>
                </a:solidFill>
                <a:latin typeface="Nunito"/>
                <a:ea typeface="Nunito"/>
                <a:cs typeface="Nunito"/>
                <a:sym typeface="Nunito"/>
              </a:rPr>
              <a:t> programming language is defined as an abstract type used to specify the behavior of a class. An interface in Java is a blueprint of a behavior</a:t>
            </a:r>
            <a:endParaRPr/>
          </a:p>
          <a:p>
            <a:pPr indent="-320040" lvl="0" marL="457200" rtl="0" algn="l">
              <a:lnSpc>
                <a:spcPct val="100000"/>
              </a:lnSpc>
              <a:spcBef>
                <a:spcPts val="1000"/>
              </a:spcBef>
              <a:spcAft>
                <a:spcPts val="0"/>
              </a:spcAft>
              <a:buSzPts val="1440"/>
              <a:buChar char="►"/>
            </a:pPr>
            <a:br>
              <a:rPr lang="en-US"/>
            </a:br>
            <a:r>
              <a:rPr lang="en-US"/>
              <a:t>The interface in Java is </a:t>
            </a:r>
            <a:r>
              <a:rPr i="1" lang="en-US"/>
              <a:t>a </a:t>
            </a:r>
            <a:r>
              <a:rPr lang="en-US"/>
              <a:t>mechanism to achieve </a:t>
            </a:r>
            <a:r>
              <a:rPr lang="en-US" u="sng">
                <a:solidFill>
                  <a:schemeClr val="hlink"/>
                </a:solidFill>
                <a:hlinkClick r:id="rId3"/>
              </a:rPr>
              <a:t>abstraction</a:t>
            </a:r>
            <a:r>
              <a:rPr lang="en-US"/>
              <a:t>.By default, variables in an interface are public, static.It is used to achieve abstraction and multiple inheritances in Java</a:t>
            </a:r>
            <a:endParaRPr/>
          </a:p>
          <a:p>
            <a:pPr indent="-320040" lvl="0" marL="457200" rtl="0" algn="l">
              <a:lnSpc>
                <a:spcPct val="100000"/>
              </a:lnSpc>
              <a:spcBef>
                <a:spcPts val="1000"/>
              </a:spcBef>
              <a:spcAft>
                <a:spcPts val="0"/>
              </a:spcAft>
              <a:buSzPts val="1440"/>
              <a:buChar char="►"/>
            </a:pPr>
            <a:r>
              <a:rPr lang="en-US"/>
              <a:t>Java, an </a:t>
            </a:r>
            <a:r>
              <a:rPr b="1" lang="en-US"/>
              <a:t>interface</a:t>
            </a:r>
            <a:r>
              <a:rPr lang="en-US"/>
              <a:t> is a reference type similar to a class that contains only abstract methods (methods without a body) and constants. It is used to achieve </a:t>
            </a:r>
            <a:r>
              <a:rPr b="1" lang="en-US"/>
              <a:t>abstraction</a:t>
            </a:r>
            <a:r>
              <a:rPr lang="en-US"/>
              <a:t> and </a:t>
            </a:r>
            <a:r>
              <a:rPr b="1" lang="en-US"/>
              <a:t>multiple inheritance</a:t>
            </a:r>
            <a:r>
              <a:rPr lang="en-US"/>
              <a:t> in Java.</a:t>
            </a:r>
            <a:endParaRPr b="0" i="0">
              <a:solidFill>
                <a:srgbClr val="273239"/>
              </a:solidFill>
              <a:latin typeface="Nunito"/>
              <a:ea typeface="Nunito"/>
              <a:cs typeface="Nunito"/>
              <a:sym typeface="Nunito"/>
            </a:endParaRPr>
          </a:p>
          <a:p>
            <a:pPr indent="-320040" lvl="0" marL="457200" rtl="0" algn="l">
              <a:lnSpc>
                <a:spcPct val="100000"/>
              </a:lnSpc>
              <a:spcBef>
                <a:spcPts val="1000"/>
              </a:spcBef>
              <a:spcAft>
                <a:spcPts val="0"/>
              </a:spcAft>
              <a:buSzPts val="1440"/>
              <a:buNone/>
            </a:pPr>
            <a:r>
              <a:rPr b="1" lang="en-US"/>
              <a:t>Key Features</a:t>
            </a:r>
            <a:endParaRPr/>
          </a:p>
          <a:p>
            <a:pPr indent="-320040" lvl="0" marL="457200" rtl="0" algn="l">
              <a:lnSpc>
                <a:spcPct val="100000"/>
              </a:lnSpc>
              <a:spcBef>
                <a:spcPts val="1000"/>
              </a:spcBef>
              <a:spcAft>
                <a:spcPts val="0"/>
              </a:spcAft>
              <a:buSzPts val="1440"/>
              <a:buNone/>
            </a:pPr>
            <a:r>
              <a:rPr b="1" lang="en-US"/>
              <a:t>Abstract Methods</a:t>
            </a:r>
            <a:r>
              <a:rPr lang="en-US"/>
              <a:t>: Interfaces can only contain abstract methods.</a:t>
            </a:r>
            <a:endParaRPr/>
          </a:p>
          <a:p>
            <a:pPr indent="-320040" lvl="0" marL="457200" rtl="0" algn="l">
              <a:lnSpc>
                <a:spcPct val="100000"/>
              </a:lnSpc>
              <a:spcBef>
                <a:spcPts val="1000"/>
              </a:spcBef>
              <a:spcAft>
                <a:spcPts val="0"/>
              </a:spcAft>
              <a:buSzPts val="1440"/>
              <a:buNone/>
            </a:pPr>
            <a:r>
              <a:rPr b="1" lang="en-US"/>
              <a:t>No Instance Variables</a:t>
            </a:r>
            <a:r>
              <a:rPr lang="en-US"/>
              <a:t>: Interfaces can have only public, static</a:t>
            </a:r>
            <a:endParaRPr/>
          </a:p>
          <a:p>
            <a:pPr indent="-320040" lvl="0" marL="457200" rtl="0" algn="l">
              <a:lnSpc>
                <a:spcPct val="100000"/>
              </a:lnSpc>
              <a:spcBef>
                <a:spcPts val="1000"/>
              </a:spcBef>
              <a:spcAft>
                <a:spcPts val="0"/>
              </a:spcAft>
              <a:buSzPts val="1440"/>
              <a:buNone/>
            </a:pPr>
            <a:r>
              <a:rPr b="1" lang="en-US"/>
              <a:t>Multiple Inheritance</a:t>
            </a:r>
            <a:r>
              <a:rPr lang="en-US"/>
              <a:t>: A class can implement multiple interfaces, achieving multiple inheritance.</a:t>
            </a:r>
            <a:endParaRPr b="1"/>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53"/>
          <p:cNvSpPr txBox="1"/>
          <p:nvPr>
            <p:ph type="title"/>
          </p:nvPr>
        </p:nvSpPr>
        <p:spPr>
          <a:xfrm>
            <a:off x="677334" y="609600"/>
            <a:ext cx="8596668" cy="74089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syntax of an </a:t>
            </a:r>
            <a:r>
              <a:rPr b="1" lang="en-US"/>
              <a:t>interface</a:t>
            </a:r>
            <a:r>
              <a:rPr lang="en-US"/>
              <a:t> in Java</a:t>
            </a:r>
            <a:endParaRPr/>
          </a:p>
        </p:txBody>
      </p:sp>
      <p:sp>
        <p:nvSpPr>
          <p:cNvPr id="1166" name="Google Shape;1166;p153"/>
          <p:cNvSpPr txBox="1"/>
          <p:nvPr>
            <p:ph idx="1" type="body"/>
          </p:nvPr>
        </p:nvSpPr>
        <p:spPr>
          <a:xfrm>
            <a:off x="677334" y="1209823"/>
            <a:ext cx="8596668" cy="483154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167" name="Google Shape;1167;p153"/>
          <p:cNvPicPr preferRelativeResize="0"/>
          <p:nvPr/>
        </p:nvPicPr>
        <p:blipFill rotWithShape="1">
          <a:blip r:embed="rId3">
            <a:alphaModFix/>
          </a:blip>
          <a:srcRect b="0" l="0" r="0" t="0"/>
          <a:stretch/>
        </p:blipFill>
        <p:spPr>
          <a:xfrm>
            <a:off x="713277" y="1271441"/>
            <a:ext cx="5419725" cy="1895475"/>
          </a:xfrm>
          <a:prstGeom prst="rect">
            <a:avLst/>
          </a:prstGeom>
          <a:noFill/>
          <a:ln>
            <a:noFill/>
          </a:ln>
        </p:spPr>
      </p:pic>
      <p:pic>
        <p:nvPicPr>
          <p:cNvPr id="1168" name="Google Shape;1168;p153"/>
          <p:cNvPicPr preferRelativeResize="0"/>
          <p:nvPr/>
        </p:nvPicPr>
        <p:blipFill rotWithShape="1">
          <a:blip r:embed="rId4">
            <a:alphaModFix/>
          </a:blip>
          <a:srcRect b="0" l="0" r="0" t="0"/>
          <a:stretch/>
        </p:blipFill>
        <p:spPr>
          <a:xfrm>
            <a:off x="713496" y="3309425"/>
            <a:ext cx="5391150" cy="2743200"/>
          </a:xfrm>
          <a:prstGeom prst="rect">
            <a:avLst/>
          </a:prstGeom>
          <a:noFill/>
          <a:ln>
            <a:noFill/>
          </a:ln>
        </p:spPr>
      </p:pic>
      <p:pic>
        <p:nvPicPr>
          <p:cNvPr id="1169" name="Google Shape;1169;p153"/>
          <p:cNvPicPr preferRelativeResize="0"/>
          <p:nvPr/>
        </p:nvPicPr>
        <p:blipFill rotWithShape="1">
          <a:blip r:embed="rId5">
            <a:alphaModFix/>
          </a:blip>
          <a:srcRect b="0" l="0" r="0" t="0"/>
          <a:stretch/>
        </p:blipFill>
        <p:spPr>
          <a:xfrm>
            <a:off x="6321010" y="1267118"/>
            <a:ext cx="5174466" cy="22357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descr="A colorful pie chart with a black background&#10;&#10;Description automatically generated" id="230" name="Google Shape;230;p14"/>
          <p:cNvPicPr preferRelativeResize="0"/>
          <p:nvPr>
            <p:ph idx="1" type="body"/>
          </p:nvPr>
        </p:nvPicPr>
        <p:blipFill rotWithShape="1">
          <a:blip r:embed="rId3">
            <a:alphaModFix/>
          </a:blip>
          <a:srcRect b="0" l="0" r="0" t="0"/>
          <a:stretch/>
        </p:blipFill>
        <p:spPr>
          <a:xfrm>
            <a:off x="2074127" y="2160588"/>
            <a:ext cx="5421659" cy="417574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4"/>
          <p:cNvSpPr txBox="1"/>
          <p:nvPr>
            <p:ph type="title"/>
          </p:nvPr>
        </p:nvSpPr>
        <p:spPr>
          <a:xfrm>
            <a:off x="677334" y="609600"/>
            <a:ext cx="8596668" cy="72683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SzPct val="111111"/>
              <a:buNone/>
            </a:pPr>
            <a:r>
              <a:rPr b="1" lang="en-US"/>
              <a:t>Multiple Inheritance in Java Using Interface</a:t>
            </a:r>
            <a:br>
              <a:rPr b="1" lang="en-US"/>
            </a:br>
            <a:br>
              <a:rPr lang="en-US"/>
            </a:br>
            <a:endParaRPr/>
          </a:p>
        </p:txBody>
      </p:sp>
      <p:sp>
        <p:nvSpPr>
          <p:cNvPr id="1175" name="Google Shape;1175;p154"/>
          <p:cNvSpPr txBox="1"/>
          <p:nvPr>
            <p:ph idx="1" type="body"/>
          </p:nvPr>
        </p:nvSpPr>
        <p:spPr>
          <a:xfrm>
            <a:off x="677334" y="1378635"/>
            <a:ext cx="8596668" cy="4662728"/>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US"/>
              <a:t>Multiple Inheritance is an OOPs concept that can’t be implemented in Java using classes. But we can use multiple inheritances in Java using Interface.</a:t>
            </a:r>
            <a:endParaRPr/>
          </a:p>
          <a:p>
            <a:pPr indent="-228600" lvl="0" marL="457200" rtl="0" algn="l">
              <a:lnSpc>
                <a:spcPct val="100000"/>
              </a:lnSpc>
              <a:spcBef>
                <a:spcPts val="1000"/>
              </a:spcBef>
              <a:spcAft>
                <a:spcPts val="0"/>
              </a:spcAft>
              <a:buSzPts val="1440"/>
              <a:buNone/>
            </a:pPr>
            <a:r>
              <a:t/>
            </a:r>
            <a:endParaRPr/>
          </a:p>
          <a:p>
            <a:pPr indent="-320040" lvl="0" marL="457200" rtl="0" algn="l">
              <a:lnSpc>
                <a:spcPct val="100000"/>
              </a:lnSpc>
              <a:spcBef>
                <a:spcPts val="1000"/>
              </a:spcBef>
              <a:spcAft>
                <a:spcPts val="0"/>
              </a:spcAft>
              <a:buSzPts val="1440"/>
              <a:buNone/>
            </a:pPr>
            <a:r>
              <a:rPr b="1" lang="en-US"/>
              <a:t>Key </a:t>
            </a:r>
            <a:endParaRPr b="1"/>
          </a:p>
          <a:p>
            <a:pPr indent="-320040" lvl="0" marL="457200" rtl="0" algn="l">
              <a:lnSpc>
                <a:spcPct val="100000"/>
              </a:lnSpc>
              <a:spcBef>
                <a:spcPts val="1000"/>
              </a:spcBef>
              <a:spcAft>
                <a:spcPts val="0"/>
              </a:spcAft>
              <a:buSzPts val="1440"/>
              <a:buChar char="►"/>
            </a:pPr>
            <a:r>
              <a:rPr lang="en-US"/>
              <a:t>A class can implement multiple interfaces, inheriting their methods.</a:t>
            </a:r>
            <a:endParaRPr/>
          </a:p>
          <a:p>
            <a:pPr indent="-228600" lvl="0" marL="457200" rtl="0" algn="l">
              <a:lnSpc>
                <a:spcPct val="100000"/>
              </a:lnSpc>
              <a:spcBef>
                <a:spcPts val="1000"/>
              </a:spcBef>
              <a:spcAft>
                <a:spcPts val="0"/>
              </a:spcAft>
              <a:buSzPts val="1440"/>
              <a:buNone/>
            </a:pPr>
            <a:r>
              <a:t/>
            </a:r>
            <a:endParaRPr b="1"/>
          </a:p>
        </p:txBody>
      </p:sp>
      <p:pic>
        <p:nvPicPr>
          <p:cNvPr id="1176" name="Google Shape;1176;p154"/>
          <p:cNvPicPr preferRelativeResize="0"/>
          <p:nvPr/>
        </p:nvPicPr>
        <p:blipFill rotWithShape="1">
          <a:blip r:embed="rId3">
            <a:alphaModFix/>
          </a:blip>
          <a:srcRect b="0" l="0" r="0" t="0"/>
          <a:stretch/>
        </p:blipFill>
        <p:spPr>
          <a:xfrm>
            <a:off x="1293788" y="3766112"/>
            <a:ext cx="6762750" cy="25050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5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182" name="Google Shape;1182;p155"/>
          <p:cNvSpPr txBox="1"/>
          <p:nvPr>
            <p:ph idx="1" type="body"/>
          </p:nvPr>
        </p:nvSpPr>
        <p:spPr>
          <a:xfrm>
            <a:off x="677334" y="1252025"/>
            <a:ext cx="8596668" cy="4789337"/>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183" name="Google Shape;1183;p155"/>
          <p:cNvPicPr preferRelativeResize="0"/>
          <p:nvPr/>
        </p:nvPicPr>
        <p:blipFill rotWithShape="1">
          <a:blip r:embed="rId3">
            <a:alphaModFix/>
          </a:blip>
          <a:srcRect b="0" l="0" r="0" t="0"/>
          <a:stretch/>
        </p:blipFill>
        <p:spPr>
          <a:xfrm>
            <a:off x="819077" y="1254368"/>
            <a:ext cx="4301563" cy="3908581"/>
          </a:xfrm>
          <a:prstGeom prst="rect">
            <a:avLst/>
          </a:prstGeom>
          <a:noFill/>
          <a:ln>
            <a:noFill/>
          </a:ln>
        </p:spPr>
      </p:pic>
      <p:pic>
        <p:nvPicPr>
          <p:cNvPr id="1184" name="Google Shape;1184;p155"/>
          <p:cNvPicPr preferRelativeResize="0"/>
          <p:nvPr/>
        </p:nvPicPr>
        <p:blipFill rotWithShape="1">
          <a:blip r:embed="rId4">
            <a:alphaModFix/>
          </a:blip>
          <a:srcRect b="0" l="0" r="0" t="0"/>
          <a:stretch/>
        </p:blipFill>
        <p:spPr>
          <a:xfrm>
            <a:off x="5350046" y="872197"/>
            <a:ext cx="4924425" cy="32004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56"/>
          <p:cNvSpPr txBox="1"/>
          <p:nvPr>
            <p:ph type="title"/>
          </p:nvPr>
        </p:nvSpPr>
        <p:spPr>
          <a:xfrm>
            <a:off x="677334" y="609600"/>
            <a:ext cx="8596668" cy="74089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final Keyword in Java Interface</a:t>
            </a:r>
            <a:endParaRPr/>
          </a:p>
        </p:txBody>
      </p:sp>
      <p:sp>
        <p:nvSpPr>
          <p:cNvPr id="1190" name="Google Shape;1190;p156"/>
          <p:cNvSpPr txBox="1"/>
          <p:nvPr>
            <p:ph idx="1" type="body"/>
          </p:nvPr>
        </p:nvSpPr>
        <p:spPr>
          <a:xfrm>
            <a:off x="677334" y="1294228"/>
            <a:ext cx="8596668" cy="4747134"/>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US"/>
              <a:t>Java, the final keyword has different effects depending on where it is used. When it comes to interfaces, </a:t>
            </a:r>
            <a:r>
              <a:rPr b="1" lang="en-US"/>
              <a:t>its usage is limited</a:t>
            </a:r>
            <a:r>
              <a:rPr lang="en-US"/>
              <a:t> to variables only.</a:t>
            </a:r>
            <a:endParaRPr/>
          </a:p>
          <a:p>
            <a:pPr indent="-320040" lvl="0" marL="457200" rtl="0" algn="l">
              <a:lnSpc>
                <a:spcPct val="100000"/>
              </a:lnSpc>
              <a:spcBef>
                <a:spcPts val="1000"/>
              </a:spcBef>
              <a:spcAft>
                <a:spcPts val="0"/>
              </a:spcAft>
              <a:buSzPts val="1440"/>
              <a:buChar char="►"/>
            </a:pPr>
            <a:r>
              <a:rPr b="1" lang="en-US"/>
              <a:t>Key Rule:</a:t>
            </a:r>
            <a:r>
              <a:rPr lang="en-US"/>
              <a:t> You cannot change the value of an interface variable because it is final by default.</a:t>
            </a:r>
            <a:endParaRPr/>
          </a:p>
          <a:p>
            <a:pPr indent="-228600" lvl="0" marL="457200" rtl="0" algn="l">
              <a:lnSpc>
                <a:spcPct val="100000"/>
              </a:lnSpc>
              <a:spcBef>
                <a:spcPts val="1000"/>
              </a:spcBef>
              <a:spcAft>
                <a:spcPts val="0"/>
              </a:spcAft>
              <a:buSzPts val="1440"/>
              <a:buNone/>
            </a:pPr>
            <a:r>
              <a:t/>
            </a:r>
            <a:endParaRPr/>
          </a:p>
          <a:p>
            <a:pPr indent="-228600" lvl="0" marL="457200" rtl="0" algn="l">
              <a:lnSpc>
                <a:spcPct val="100000"/>
              </a:lnSpc>
              <a:spcBef>
                <a:spcPts val="1000"/>
              </a:spcBef>
              <a:spcAft>
                <a:spcPts val="0"/>
              </a:spcAft>
              <a:buSzPts val="1440"/>
              <a:buNone/>
            </a:pPr>
            <a:r>
              <a:t/>
            </a:r>
            <a:endParaRPr/>
          </a:p>
        </p:txBody>
      </p:sp>
      <p:pic>
        <p:nvPicPr>
          <p:cNvPr id="1191" name="Google Shape;1191;p156"/>
          <p:cNvPicPr preferRelativeResize="0"/>
          <p:nvPr/>
        </p:nvPicPr>
        <p:blipFill rotWithShape="1">
          <a:blip r:embed="rId3">
            <a:alphaModFix/>
          </a:blip>
          <a:srcRect b="0" l="0" r="0" t="0"/>
          <a:stretch/>
        </p:blipFill>
        <p:spPr>
          <a:xfrm>
            <a:off x="2014098" y="3223114"/>
            <a:ext cx="6391275" cy="298073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5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197" name="Google Shape;1197;p15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198" name="Google Shape;1198;p157"/>
          <p:cNvPicPr preferRelativeResize="0"/>
          <p:nvPr/>
        </p:nvPicPr>
        <p:blipFill rotWithShape="1">
          <a:blip r:embed="rId3">
            <a:alphaModFix/>
          </a:blip>
          <a:srcRect b="0" l="0" r="0" t="0"/>
          <a:stretch/>
        </p:blipFill>
        <p:spPr>
          <a:xfrm>
            <a:off x="845307" y="647115"/>
            <a:ext cx="8847333" cy="454386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5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204" name="Google Shape;1204;p15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205" name="Google Shape;1205;p158"/>
          <p:cNvPicPr preferRelativeResize="0"/>
          <p:nvPr/>
        </p:nvPicPr>
        <p:blipFill rotWithShape="1">
          <a:blip r:embed="rId3">
            <a:alphaModFix/>
          </a:blip>
          <a:srcRect b="0" l="0" r="0" t="0"/>
          <a:stretch/>
        </p:blipFill>
        <p:spPr>
          <a:xfrm>
            <a:off x="715621" y="783102"/>
            <a:ext cx="5724525" cy="2590800"/>
          </a:xfrm>
          <a:prstGeom prst="rect">
            <a:avLst/>
          </a:prstGeom>
          <a:noFill/>
          <a:ln>
            <a:noFill/>
          </a:ln>
        </p:spPr>
      </p:pic>
      <p:pic>
        <p:nvPicPr>
          <p:cNvPr id="1206" name="Google Shape;1206;p158"/>
          <p:cNvPicPr preferRelativeResize="0"/>
          <p:nvPr/>
        </p:nvPicPr>
        <p:blipFill rotWithShape="1">
          <a:blip r:embed="rId4">
            <a:alphaModFix/>
          </a:blip>
          <a:srcRect b="0" l="0" r="0" t="0"/>
          <a:stretch/>
        </p:blipFill>
        <p:spPr>
          <a:xfrm>
            <a:off x="743610" y="3566380"/>
            <a:ext cx="5133975" cy="2257425"/>
          </a:xfrm>
          <a:prstGeom prst="rect">
            <a:avLst/>
          </a:prstGeom>
          <a:noFill/>
          <a:ln>
            <a:noFill/>
          </a:ln>
        </p:spPr>
      </p:pic>
      <p:pic>
        <p:nvPicPr>
          <p:cNvPr id="1207" name="Google Shape;1207;p158"/>
          <p:cNvPicPr preferRelativeResize="0"/>
          <p:nvPr/>
        </p:nvPicPr>
        <p:blipFill rotWithShape="1">
          <a:blip r:embed="rId5">
            <a:alphaModFix/>
          </a:blip>
          <a:srcRect b="0" l="0" r="0" t="0"/>
          <a:stretch/>
        </p:blipFill>
        <p:spPr>
          <a:xfrm>
            <a:off x="6471285" y="2713013"/>
            <a:ext cx="5467350" cy="22479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5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213" name="Google Shape;1213;p15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214" name="Google Shape;1214;p159"/>
          <p:cNvPicPr preferRelativeResize="0"/>
          <p:nvPr/>
        </p:nvPicPr>
        <p:blipFill rotWithShape="1">
          <a:blip r:embed="rId3">
            <a:alphaModFix/>
          </a:blip>
          <a:srcRect b="0" l="0" r="0" t="0"/>
          <a:stretch/>
        </p:blipFill>
        <p:spPr>
          <a:xfrm>
            <a:off x="487769" y="743024"/>
            <a:ext cx="8897654" cy="4251007"/>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60"/>
          <p:cNvSpPr txBox="1"/>
          <p:nvPr>
            <p:ph type="title"/>
          </p:nvPr>
        </p:nvSpPr>
        <p:spPr>
          <a:xfrm>
            <a:off x="677334" y="609600"/>
            <a:ext cx="8596668" cy="72683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Dynamic Method Dispatch in Java</a:t>
            </a:r>
            <a:endParaRPr/>
          </a:p>
        </p:txBody>
      </p:sp>
      <p:sp>
        <p:nvSpPr>
          <p:cNvPr id="1220" name="Google Shape;1220;p160"/>
          <p:cNvSpPr txBox="1"/>
          <p:nvPr>
            <p:ph idx="1" type="body"/>
          </p:nvPr>
        </p:nvSpPr>
        <p:spPr>
          <a:xfrm>
            <a:off x="677334" y="1209823"/>
            <a:ext cx="8596668" cy="483154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b="1" lang="en-US"/>
              <a:t>Dynamic Method Dispatch</a:t>
            </a:r>
            <a:r>
              <a:rPr lang="en-US"/>
              <a:t> (also called </a:t>
            </a:r>
            <a:r>
              <a:rPr b="1" lang="en-US"/>
              <a:t>runtime polymorphism</a:t>
            </a:r>
            <a:r>
              <a:rPr lang="en-US"/>
              <a:t>) is a mechanism in Java where a call to an </a:t>
            </a:r>
            <a:r>
              <a:rPr b="1" lang="en-US"/>
              <a:t>overridden method</a:t>
            </a:r>
            <a:r>
              <a:rPr lang="en-US"/>
              <a:t> is resolved at </a:t>
            </a:r>
            <a:r>
              <a:rPr b="1" lang="en-US"/>
              <a:t>runtime.</a:t>
            </a:r>
            <a:endParaRPr/>
          </a:p>
          <a:p>
            <a:pPr indent="-320040" lvl="0" marL="457200" rtl="0" algn="l">
              <a:lnSpc>
                <a:spcPct val="100000"/>
              </a:lnSpc>
              <a:spcBef>
                <a:spcPts val="1000"/>
              </a:spcBef>
              <a:spcAft>
                <a:spcPts val="0"/>
              </a:spcAft>
              <a:buSzPts val="1440"/>
              <a:buChar char="►"/>
            </a:pPr>
            <a:r>
              <a:rPr b="1" lang="en-US"/>
              <a:t>method overriding </a:t>
            </a:r>
            <a:r>
              <a:rPr lang="en-US"/>
              <a:t>where a </a:t>
            </a:r>
            <a:r>
              <a:rPr b="1" lang="en-US"/>
              <a:t>parent class reference</a:t>
            </a:r>
            <a:r>
              <a:rPr lang="en-US"/>
              <a:t> is used to call a method from a child class.</a:t>
            </a:r>
            <a:endParaRPr/>
          </a:p>
          <a:p>
            <a:pPr indent="-228600" lvl="0" marL="457200" rtl="0" algn="l">
              <a:lnSpc>
                <a:spcPct val="100000"/>
              </a:lnSpc>
              <a:spcBef>
                <a:spcPts val="1000"/>
              </a:spcBef>
              <a:spcAft>
                <a:spcPts val="0"/>
              </a:spcAft>
              <a:buSzPts val="1440"/>
              <a:buNone/>
            </a:pPr>
            <a:r>
              <a:t/>
            </a:r>
            <a:endParaRPr/>
          </a:p>
          <a:p>
            <a:pPr indent="-320040" lvl="0" marL="457200" rtl="0" algn="l">
              <a:lnSpc>
                <a:spcPct val="100000"/>
              </a:lnSpc>
              <a:spcBef>
                <a:spcPts val="1000"/>
              </a:spcBef>
              <a:spcAft>
                <a:spcPts val="0"/>
              </a:spcAft>
              <a:buSzPts val="1440"/>
              <a:buNone/>
            </a:pPr>
            <a:r>
              <a:rPr b="1" lang="en-US"/>
              <a:t>Dynamic Method Dispatch Works?</a:t>
            </a:r>
            <a:endParaRPr/>
          </a:p>
          <a:p>
            <a:pPr indent="-320040" lvl="0" marL="457200" rtl="0" algn="l">
              <a:lnSpc>
                <a:spcPct val="100000"/>
              </a:lnSpc>
              <a:spcBef>
                <a:spcPts val="1000"/>
              </a:spcBef>
              <a:spcAft>
                <a:spcPts val="0"/>
              </a:spcAft>
              <a:buSzPts val="1440"/>
              <a:buChar char="►"/>
            </a:pPr>
            <a:r>
              <a:rPr lang="en-US"/>
              <a:t>A </a:t>
            </a:r>
            <a:r>
              <a:rPr b="1" lang="en-US"/>
              <a:t>parent class reference</a:t>
            </a:r>
            <a:r>
              <a:rPr lang="en-US"/>
              <a:t> is assigned to an </a:t>
            </a:r>
            <a:r>
              <a:rPr b="1" lang="en-US"/>
              <a:t>object of the child class</a:t>
            </a:r>
            <a:r>
              <a:rPr lang="en-US"/>
              <a:t>.</a:t>
            </a:r>
            <a:endParaRPr/>
          </a:p>
          <a:p>
            <a:pPr indent="-320040" lvl="0" marL="457200" rtl="0" algn="l">
              <a:lnSpc>
                <a:spcPct val="100000"/>
              </a:lnSpc>
              <a:spcBef>
                <a:spcPts val="1000"/>
              </a:spcBef>
              <a:spcAft>
                <a:spcPts val="0"/>
              </a:spcAft>
              <a:buSzPts val="1440"/>
              <a:buChar char="►"/>
            </a:pPr>
            <a:r>
              <a:rPr lang="en-US"/>
              <a:t>When a method is called on this reference, Java determines </a:t>
            </a:r>
            <a:r>
              <a:rPr b="1" lang="en-US"/>
              <a:t>at runtime</a:t>
            </a:r>
            <a:r>
              <a:rPr lang="en-US"/>
              <a:t> which method (parent or child) to execute.</a:t>
            </a:r>
            <a:endParaRPr/>
          </a:p>
          <a:p>
            <a:pPr indent="-228600" lvl="0" marL="457200" rtl="0" algn="l">
              <a:lnSpc>
                <a:spcPct val="100000"/>
              </a:lnSpc>
              <a:spcBef>
                <a:spcPts val="1000"/>
              </a:spcBef>
              <a:spcAft>
                <a:spcPts val="0"/>
              </a:spcAft>
              <a:buSzPts val="1440"/>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6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226" name="Google Shape;1226;p161"/>
          <p:cNvSpPr txBox="1"/>
          <p:nvPr>
            <p:ph idx="1" type="body"/>
          </p:nvPr>
        </p:nvSpPr>
        <p:spPr>
          <a:xfrm>
            <a:off x="677334" y="1364567"/>
            <a:ext cx="8596668" cy="4676796"/>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227" name="Google Shape;1227;p161"/>
          <p:cNvPicPr preferRelativeResize="0"/>
          <p:nvPr/>
        </p:nvPicPr>
        <p:blipFill rotWithShape="1">
          <a:blip r:embed="rId3">
            <a:alphaModFix/>
          </a:blip>
          <a:srcRect b="0" l="0" r="0" t="0"/>
          <a:stretch/>
        </p:blipFill>
        <p:spPr>
          <a:xfrm>
            <a:off x="635611" y="1263968"/>
            <a:ext cx="5490546" cy="3054814"/>
          </a:xfrm>
          <a:prstGeom prst="rect">
            <a:avLst/>
          </a:prstGeom>
          <a:noFill/>
          <a:ln>
            <a:noFill/>
          </a:ln>
        </p:spPr>
      </p:pic>
      <p:pic>
        <p:nvPicPr>
          <p:cNvPr id="1228" name="Google Shape;1228;p161"/>
          <p:cNvPicPr preferRelativeResize="0"/>
          <p:nvPr/>
        </p:nvPicPr>
        <p:blipFill rotWithShape="1">
          <a:blip r:embed="rId4">
            <a:alphaModFix/>
          </a:blip>
          <a:srcRect b="0" l="0" r="0" t="0"/>
          <a:stretch/>
        </p:blipFill>
        <p:spPr>
          <a:xfrm>
            <a:off x="5068033" y="3717168"/>
            <a:ext cx="6772275" cy="27717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6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234" name="Google Shape;1234;p16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235" name="Google Shape;1235;p162"/>
          <p:cNvPicPr preferRelativeResize="0"/>
          <p:nvPr/>
        </p:nvPicPr>
        <p:blipFill rotWithShape="1">
          <a:blip r:embed="rId3">
            <a:alphaModFix/>
          </a:blip>
          <a:srcRect b="0" l="0" r="0" t="0"/>
          <a:stretch/>
        </p:blipFill>
        <p:spPr>
          <a:xfrm>
            <a:off x="618738" y="1313938"/>
            <a:ext cx="8637291" cy="36660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63"/>
          <p:cNvSpPr txBox="1"/>
          <p:nvPr>
            <p:ph type="title"/>
          </p:nvPr>
        </p:nvSpPr>
        <p:spPr>
          <a:xfrm>
            <a:off x="677334" y="609600"/>
            <a:ext cx="8596668" cy="92377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Generic Programming</a:t>
            </a:r>
            <a:endParaRPr/>
          </a:p>
        </p:txBody>
      </p:sp>
      <p:sp>
        <p:nvSpPr>
          <p:cNvPr id="1241" name="Google Shape;1241;p163"/>
          <p:cNvSpPr txBox="1"/>
          <p:nvPr>
            <p:ph idx="1" type="body"/>
          </p:nvPr>
        </p:nvSpPr>
        <p:spPr>
          <a:xfrm>
            <a:off x="677334" y="1266093"/>
            <a:ext cx="8596668" cy="477527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US"/>
              <a:t>Generic programming is a </a:t>
            </a:r>
            <a:r>
              <a:rPr b="1" lang="en-US"/>
              <a:t>technique</a:t>
            </a:r>
            <a:r>
              <a:rPr lang="en-US"/>
              <a:t> that allows writing </a:t>
            </a:r>
            <a:r>
              <a:rPr b="1" lang="en-US"/>
              <a:t>code that works with different data types</a:t>
            </a:r>
            <a:r>
              <a:rPr lang="en-US"/>
              <a:t> while ensuring </a:t>
            </a:r>
            <a:r>
              <a:rPr b="1" lang="en-US"/>
              <a:t>type safety</a:t>
            </a:r>
            <a:r>
              <a:rPr lang="en-US"/>
              <a:t>. Java supports generics to enable </a:t>
            </a:r>
            <a:r>
              <a:rPr b="1" lang="en-US"/>
              <a:t>reusable, type-safe, and efficient</a:t>
            </a:r>
            <a:r>
              <a:rPr lang="en-US"/>
              <a:t> code.</a:t>
            </a:r>
            <a:endParaRPr/>
          </a:p>
          <a:p>
            <a:pPr indent="-228600" lvl="0" marL="457200" rtl="0" algn="l">
              <a:lnSpc>
                <a:spcPct val="100000"/>
              </a:lnSpc>
              <a:spcBef>
                <a:spcPts val="1000"/>
              </a:spcBef>
              <a:spcAft>
                <a:spcPts val="0"/>
              </a:spcAft>
              <a:buSzPts val="1440"/>
              <a:buNone/>
            </a:pPr>
            <a:r>
              <a:t/>
            </a:r>
            <a:endParaRPr/>
          </a:p>
          <a:p>
            <a:pPr indent="-228600" lvl="0" marL="457200" rtl="0" algn="l">
              <a:lnSpc>
                <a:spcPct val="100000"/>
              </a:lnSpc>
              <a:spcBef>
                <a:spcPts val="1000"/>
              </a:spcBef>
              <a:spcAft>
                <a:spcPts val="0"/>
              </a:spcAft>
              <a:buSzPts val="1440"/>
              <a:buNone/>
            </a:pPr>
            <a:r>
              <a:t/>
            </a:r>
            <a:endParaRPr/>
          </a:p>
        </p:txBody>
      </p:sp>
      <p:pic>
        <p:nvPicPr>
          <p:cNvPr id="1242" name="Google Shape;1242;p163"/>
          <p:cNvPicPr preferRelativeResize="0"/>
          <p:nvPr/>
        </p:nvPicPr>
        <p:blipFill rotWithShape="1">
          <a:blip r:embed="rId3">
            <a:alphaModFix/>
          </a:blip>
          <a:srcRect b="0" l="0" r="0" t="0"/>
          <a:stretch/>
        </p:blipFill>
        <p:spPr>
          <a:xfrm>
            <a:off x="944222" y="2554310"/>
            <a:ext cx="8146804" cy="31712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236" name="Google Shape;236;p1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0"/>
              </a:spcBef>
              <a:spcAft>
                <a:spcPts val="0"/>
              </a:spcAft>
              <a:buSzPct val="80000"/>
              <a:buNone/>
            </a:pPr>
            <a:r>
              <a:rPr b="1" i="0" lang="en-US" sz="2000">
                <a:solidFill>
                  <a:srgbClr val="273239"/>
                </a:solidFill>
                <a:latin typeface="Nunito"/>
                <a:ea typeface="Nunito"/>
                <a:cs typeface="Nunito"/>
                <a:sym typeface="Nunito"/>
              </a:rPr>
              <a:t>Object</a:t>
            </a:r>
            <a:endParaRPr/>
          </a:p>
          <a:p>
            <a:pPr indent="-342900" lvl="0" marL="342900" rtl="0" algn="just">
              <a:lnSpc>
                <a:spcPct val="100000"/>
              </a:lnSpc>
              <a:spcBef>
                <a:spcPts val="1000"/>
              </a:spcBef>
              <a:spcAft>
                <a:spcPts val="0"/>
              </a:spcAft>
              <a:buSzPct val="80000"/>
              <a:buChar char="►"/>
            </a:pPr>
            <a:r>
              <a:rPr b="0" i="0" lang="en-US" sz="2000">
                <a:solidFill>
                  <a:srgbClr val="273239"/>
                </a:solidFill>
                <a:latin typeface="Nunito"/>
                <a:ea typeface="Nunito"/>
                <a:cs typeface="Nunito"/>
                <a:sym typeface="Nunito"/>
              </a:rPr>
              <a:t>An </a:t>
            </a:r>
            <a:r>
              <a:rPr b="1" i="0" lang="en-US" sz="2000">
                <a:solidFill>
                  <a:srgbClr val="273239"/>
                </a:solidFill>
                <a:latin typeface="Nunito"/>
                <a:ea typeface="Nunito"/>
                <a:cs typeface="Nunito"/>
                <a:sym typeface="Nunito"/>
              </a:rPr>
              <a:t>Object </a:t>
            </a:r>
            <a:r>
              <a:rPr b="0" i="0" lang="en-US" sz="2000">
                <a:solidFill>
                  <a:srgbClr val="273239"/>
                </a:solidFill>
                <a:latin typeface="Nunito"/>
                <a:ea typeface="Nunito"/>
                <a:cs typeface="Nunito"/>
                <a:sym typeface="Nunito"/>
              </a:rPr>
              <a:t>is a basic unit of Object-Oriented Programming that represents real-life entities. A typical Java program creates many objects, which as you know, interact by invoking methods. The objects are what perform your code, they are the part of your code visible to the viewer/user.</a:t>
            </a:r>
            <a:endParaRPr/>
          </a:p>
          <a:p>
            <a:pPr indent="-342900" lvl="0" marL="342900" rtl="0" algn="l">
              <a:lnSpc>
                <a:spcPct val="100000"/>
              </a:lnSpc>
              <a:spcBef>
                <a:spcPts val="1750"/>
              </a:spcBef>
              <a:spcAft>
                <a:spcPts val="0"/>
              </a:spcAft>
              <a:buSzPct val="80000"/>
              <a:buFont typeface="Trebuchet MS"/>
              <a:buAutoNum type="arabicPeriod"/>
            </a:pPr>
            <a:r>
              <a:rPr b="1" i="0" lang="en-US" sz="2000">
                <a:solidFill>
                  <a:srgbClr val="273239"/>
                </a:solidFill>
                <a:latin typeface="Nunito"/>
                <a:ea typeface="Nunito"/>
                <a:cs typeface="Nunito"/>
                <a:sym typeface="Nunito"/>
              </a:rPr>
              <a:t>State</a:t>
            </a:r>
            <a:r>
              <a:rPr b="0" i="0" lang="en-US" sz="2000">
                <a:solidFill>
                  <a:srgbClr val="273239"/>
                </a:solidFill>
                <a:latin typeface="Nunito"/>
                <a:ea typeface="Nunito"/>
                <a:cs typeface="Nunito"/>
                <a:sym typeface="Nunito"/>
              </a:rPr>
              <a:t>: It is represented by the attributes of an object. </a:t>
            </a:r>
            <a:endParaRPr/>
          </a:p>
          <a:p>
            <a:pPr indent="-342900" lvl="0" marL="342900" rtl="0" algn="l">
              <a:lnSpc>
                <a:spcPct val="100000"/>
              </a:lnSpc>
              <a:spcBef>
                <a:spcPts val="2800"/>
              </a:spcBef>
              <a:spcAft>
                <a:spcPts val="0"/>
              </a:spcAft>
              <a:buSzPct val="80000"/>
              <a:buFont typeface="Trebuchet MS"/>
              <a:buAutoNum type="arabicPeriod"/>
            </a:pPr>
            <a:r>
              <a:rPr b="1" i="0" lang="en-US" sz="2000">
                <a:solidFill>
                  <a:srgbClr val="273239"/>
                </a:solidFill>
                <a:latin typeface="Nunito"/>
                <a:ea typeface="Nunito"/>
                <a:cs typeface="Nunito"/>
                <a:sym typeface="Nunito"/>
              </a:rPr>
              <a:t>Behavior</a:t>
            </a:r>
            <a:r>
              <a:rPr b="0" i="0" lang="en-US" sz="2000">
                <a:solidFill>
                  <a:srgbClr val="273239"/>
                </a:solidFill>
                <a:latin typeface="Nunito"/>
                <a:ea typeface="Nunito"/>
                <a:cs typeface="Nunito"/>
                <a:sym typeface="Nunito"/>
              </a:rPr>
              <a:t>: It is represented by the methods of an object. </a:t>
            </a:r>
            <a:endParaRPr/>
          </a:p>
          <a:p>
            <a:pPr indent="-342900" lvl="0" marL="342900" rtl="0" algn="l">
              <a:lnSpc>
                <a:spcPct val="100000"/>
              </a:lnSpc>
              <a:spcBef>
                <a:spcPts val="2800"/>
              </a:spcBef>
              <a:spcAft>
                <a:spcPts val="0"/>
              </a:spcAft>
              <a:buSzPct val="80000"/>
              <a:buFont typeface="Trebuchet MS"/>
              <a:buAutoNum type="arabicPeriod"/>
            </a:pPr>
            <a:r>
              <a:rPr b="1" i="0" lang="en-US" sz="2000">
                <a:solidFill>
                  <a:srgbClr val="273239"/>
                </a:solidFill>
                <a:latin typeface="Nunito"/>
                <a:ea typeface="Nunito"/>
                <a:cs typeface="Nunito"/>
                <a:sym typeface="Nunito"/>
              </a:rPr>
              <a:t>Identity</a:t>
            </a:r>
            <a:r>
              <a:rPr b="0" i="0" lang="en-US" sz="2000">
                <a:solidFill>
                  <a:srgbClr val="273239"/>
                </a:solidFill>
                <a:latin typeface="Nunito"/>
                <a:ea typeface="Nunito"/>
                <a:cs typeface="Nunito"/>
                <a:sym typeface="Nunito"/>
              </a:rPr>
              <a:t>: It is a unique name given to an object that enables it to interact with other objects.</a:t>
            </a:r>
            <a:endParaRPr/>
          </a:p>
          <a:p>
            <a:pPr indent="-342900" lvl="0" marL="342900" rtl="0" algn="l">
              <a:lnSpc>
                <a:spcPct val="100000"/>
              </a:lnSpc>
              <a:spcBef>
                <a:spcPts val="2800"/>
              </a:spcBef>
              <a:spcAft>
                <a:spcPts val="0"/>
              </a:spcAft>
              <a:buSzPct val="80000"/>
              <a:buFont typeface="Trebuchet MS"/>
              <a:buAutoNum type="arabicPeriod"/>
            </a:pPr>
            <a:r>
              <a:rPr b="1" i="0" lang="en-US" sz="2000" u="sng">
                <a:solidFill>
                  <a:srgbClr val="273239"/>
                </a:solidFill>
                <a:latin typeface="Nunito"/>
                <a:ea typeface="Nunito"/>
                <a:cs typeface="Nunito"/>
                <a:sym typeface="Nunito"/>
                <a:hlinkClick r:id="rId3">
                  <a:extLst>
                    <a:ext uri="{A12FA001-AC4F-418D-AE19-62706E023703}">
                      <ahyp:hlinkClr val="tx"/>
                    </a:ext>
                  </a:extLst>
                </a:hlinkClick>
              </a:rPr>
              <a:t>Method</a:t>
            </a:r>
            <a:r>
              <a:rPr b="1" i="0" lang="en-US" sz="2000">
                <a:solidFill>
                  <a:srgbClr val="273239"/>
                </a:solidFill>
                <a:latin typeface="Nunito"/>
                <a:ea typeface="Nunito"/>
                <a:cs typeface="Nunito"/>
                <a:sym typeface="Nunito"/>
              </a:rPr>
              <a:t>:</a:t>
            </a:r>
            <a:r>
              <a:rPr b="0" i="0" lang="en-US" sz="2000">
                <a:solidFill>
                  <a:srgbClr val="273239"/>
                </a:solidFill>
                <a:latin typeface="Nunito"/>
                <a:ea typeface="Nunito"/>
                <a:cs typeface="Nunito"/>
                <a:sym typeface="Nunito"/>
              </a:rPr>
              <a:t> A method is a collection of statements that perform some specific task and return the result to the caller</a:t>
            </a:r>
            <a:endParaRPr/>
          </a:p>
          <a:p>
            <a:pPr indent="-248920" lvl="0" marL="342900" rtl="0" algn="just">
              <a:lnSpc>
                <a:spcPct val="100000"/>
              </a:lnSpc>
              <a:spcBef>
                <a:spcPts val="2800"/>
              </a:spcBef>
              <a:spcAft>
                <a:spcPts val="0"/>
              </a:spcAft>
              <a:buSzPct val="80000"/>
              <a:buNone/>
            </a:pPr>
            <a:r>
              <a:t/>
            </a:r>
            <a:endParaRPr b="0" i="0" sz="2000">
              <a:solidFill>
                <a:srgbClr val="273239"/>
              </a:solidFill>
              <a:latin typeface="Nunito"/>
              <a:ea typeface="Nunito"/>
              <a:cs typeface="Nunito"/>
              <a:sym typeface="Nunito"/>
            </a:endParaRPr>
          </a:p>
          <a:p>
            <a:pPr indent="-248920" lvl="0" marL="342900" rtl="0" algn="l">
              <a:lnSpc>
                <a:spcPct val="100000"/>
              </a:lnSpc>
              <a:spcBef>
                <a:spcPts val="1750"/>
              </a:spcBef>
              <a:spcAft>
                <a:spcPts val="0"/>
              </a:spcAft>
              <a:buSzPct val="80000"/>
              <a:buNone/>
            </a:pPr>
            <a:r>
              <a:t/>
            </a:r>
            <a:endParaRPr sz="20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6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Casting Objects</a:t>
            </a:r>
            <a:endParaRPr/>
          </a:p>
        </p:txBody>
      </p:sp>
      <p:sp>
        <p:nvSpPr>
          <p:cNvPr id="1248" name="Google Shape;1248;p164"/>
          <p:cNvSpPr txBox="1"/>
          <p:nvPr>
            <p:ph idx="1" type="body"/>
          </p:nvPr>
        </p:nvSpPr>
        <p:spPr>
          <a:xfrm>
            <a:off x="677334" y="1505243"/>
            <a:ext cx="8596668" cy="4536119"/>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b="1" lang="en-US"/>
              <a:t>Casting in Java</a:t>
            </a:r>
            <a:r>
              <a:rPr lang="en-US"/>
              <a:t> is the process of converting one type into another. In object-oriented programming, </a:t>
            </a:r>
            <a:r>
              <a:rPr b="1" lang="en-US"/>
              <a:t>object casting</a:t>
            </a:r>
            <a:r>
              <a:rPr lang="en-US"/>
              <a:t> is used to convert an object of one class type to another within an inheritance hierarchy.</a:t>
            </a:r>
            <a:endParaRPr/>
          </a:p>
          <a:p>
            <a:pPr indent="-320040" lvl="0" marL="457200" rtl="0" algn="l">
              <a:lnSpc>
                <a:spcPct val="100000"/>
              </a:lnSpc>
              <a:spcBef>
                <a:spcPts val="1000"/>
              </a:spcBef>
              <a:spcAft>
                <a:spcPts val="0"/>
              </a:spcAft>
              <a:buSzPts val="1440"/>
              <a:buNone/>
            </a:pPr>
            <a:r>
              <a:rPr b="1" lang="en-US"/>
              <a:t>Types of Object Casting</a:t>
            </a:r>
            <a:endParaRPr/>
          </a:p>
          <a:p>
            <a:pPr indent="-320040" lvl="0" marL="457200" rtl="0" algn="l">
              <a:lnSpc>
                <a:spcPct val="100000"/>
              </a:lnSpc>
              <a:spcBef>
                <a:spcPts val="1000"/>
              </a:spcBef>
              <a:spcAft>
                <a:spcPts val="0"/>
              </a:spcAft>
              <a:buSzPts val="1440"/>
              <a:buChar char="►"/>
            </a:pPr>
            <a:r>
              <a:rPr b="1" lang="en-US"/>
              <a:t>Upcasting </a:t>
            </a:r>
            <a:r>
              <a:rPr lang="en-US"/>
              <a:t> → Converting a </a:t>
            </a:r>
            <a:r>
              <a:rPr b="1" lang="en-US"/>
              <a:t>subclass reference to a superclass reference</a:t>
            </a:r>
            <a:r>
              <a:rPr lang="en-US"/>
              <a:t>.</a:t>
            </a:r>
            <a:endParaRPr/>
          </a:p>
          <a:p>
            <a:pPr indent="-320040" lvl="0" marL="457200" rtl="0" algn="l">
              <a:lnSpc>
                <a:spcPct val="100000"/>
              </a:lnSpc>
              <a:spcBef>
                <a:spcPts val="1000"/>
              </a:spcBef>
              <a:spcAft>
                <a:spcPts val="0"/>
              </a:spcAft>
              <a:buSzPts val="1440"/>
              <a:buChar char="►"/>
            </a:pPr>
            <a:r>
              <a:rPr b="1" lang="en-US"/>
              <a:t>Downcasting </a:t>
            </a:r>
            <a:r>
              <a:rPr lang="en-US"/>
              <a:t>→ Converting a </a:t>
            </a:r>
            <a:r>
              <a:rPr b="1" lang="en-US"/>
              <a:t>superclass reference back to a subclass reference</a:t>
            </a:r>
            <a:r>
              <a:rPr lang="en-US"/>
              <a:t>.</a:t>
            </a:r>
            <a:endParaRPr/>
          </a:p>
          <a:p>
            <a:pPr indent="-228600" lvl="0" marL="457200" rtl="0" algn="l">
              <a:lnSpc>
                <a:spcPct val="100000"/>
              </a:lnSpc>
              <a:spcBef>
                <a:spcPts val="1000"/>
              </a:spcBef>
              <a:spcAft>
                <a:spcPts val="0"/>
              </a:spcAft>
              <a:buSzPts val="1440"/>
              <a:buNone/>
            </a:pPr>
            <a:r>
              <a:t/>
            </a:r>
            <a:endParaRPr b="1"/>
          </a:p>
          <a:p>
            <a:pPr indent="-320040" lvl="0" marL="457200" rtl="0" algn="l">
              <a:lnSpc>
                <a:spcPct val="100000"/>
              </a:lnSpc>
              <a:spcBef>
                <a:spcPts val="1000"/>
              </a:spcBef>
              <a:spcAft>
                <a:spcPts val="0"/>
              </a:spcAft>
              <a:buSzPts val="1440"/>
              <a:buNone/>
            </a:pPr>
            <a:r>
              <a:rPr b="1" lang="en-US"/>
              <a:t>Upcasting</a:t>
            </a:r>
            <a:endParaRPr b="1"/>
          </a:p>
          <a:p>
            <a:pPr indent="-320040" lvl="0" marL="457200" rtl="0" algn="l">
              <a:lnSpc>
                <a:spcPct val="100000"/>
              </a:lnSpc>
              <a:spcBef>
                <a:spcPts val="1000"/>
              </a:spcBef>
              <a:spcAft>
                <a:spcPts val="0"/>
              </a:spcAft>
              <a:buSzPts val="1440"/>
              <a:buChar char="►"/>
            </a:pPr>
            <a:r>
              <a:rPr lang="en-US"/>
              <a:t> Upcasting is converting a </a:t>
            </a:r>
            <a:r>
              <a:rPr b="1" lang="en-US"/>
              <a:t>subclass reference to a superclass reference</a:t>
            </a:r>
            <a:r>
              <a:rPr lang="en-US"/>
              <a:t>.</a:t>
            </a:r>
            <a:br>
              <a:rPr lang="en-US"/>
            </a:br>
            <a:r>
              <a:rPr lang="en-US"/>
              <a:t>It happens </a:t>
            </a:r>
            <a:r>
              <a:rPr b="1" lang="en-US"/>
              <a:t>automatically </a:t>
            </a:r>
            <a:r>
              <a:rPr lang="en-US"/>
              <a:t> in Java.</a:t>
            </a:r>
            <a:br>
              <a:rPr lang="en-US"/>
            </a:br>
            <a:r>
              <a:rPr lang="en-US"/>
              <a:t>It </a:t>
            </a:r>
            <a:r>
              <a:rPr b="1" lang="en-US"/>
              <a:t>restricts</a:t>
            </a:r>
            <a:r>
              <a:rPr lang="en-US"/>
              <a:t> access to subclass-specific methods.</a:t>
            </a:r>
            <a:endParaRPr/>
          </a:p>
          <a:p>
            <a:pPr indent="-228600" lvl="0" marL="457200" rtl="0" algn="l">
              <a:lnSpc>
                <a:spcPct val="100000"/>
              </a:lnSpc>
              <a:spcBef>
                <a:spcPts val="1000"/>
              </a:spcBef>
              <a:spcAft>
                <a:spcPts val="0"/>
              </a:spcAft>
              <a:buSzPts val="1440"/>
              <a:buNone/>
            </a:pPr>
            <a:r>
              <a:t/>
            </a:r>
            <a:endParaRPr b="1"/>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254" name="Google Shape;1254;p16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255" name="Google Shape;1255;p165"/>
          <p:cNvPicPr preferRelativeResize="0"/>
          <p:nvPr/>
        </p:nvPicPr>
        <p:blipFill rotWithShape="1">
          <a:blip r:embed="rId3">
            <a:alphaModFix/>
          </a:blip>
          <a:srcRect b="0" l="0" r="0" t="0"/>
          <a:stretch/>
        </p:blipFill>
        <p:spPr>
          <a:xfrm>
            <a:off x="796071" y="1176118"/>
            <a:ext cx="4873209" cy="2989182"/>
          </a:xfrm>
          <a:prstGeom prst="rect">
            <a:avLst/>
          </a:prstGeom>
          <a:noFill/>
          <a:ln>
            <a:noFill/>
          </a:ln>
        </p:spPr>
      </p:pic>
      <p:pic>
        <p:nvPicPr>
          <p:cNvPr id="1256" name="Google Shape;1256;p165"/>
          <p:cNvPicPr preferRelativeResize="0"/>
          <p:nvPr/>
        </p:nvPicPr>
        <p:blipFill rotWithShape="1">
          <a:blip r:embed="rId4">
            <a:alphaModFix/>
          </a:blip>
          <a:srcRect b="0" l="0" r="0" t="0"/>
          <a:stretch/>
        </p:blipFill>
        <p:spPr>
          <a:xfrm>
            <a:off x="2835666" y="4337759"/>
            <a:ext cx="6267450" cy="195262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6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262" name="Google Shape;1262;p166"/>
          <p:cNvSpPr txBox="1"/>
          <p:nvPr>
            <p:ph idx="1" type="body"/>
          </p:nvPr>
        </p:nvSpPr>
        <p:spPr>
          <a:xfrm>
            <a:off x="677334" y="1223889"/>
            <a:ext cx="8596668" cy="48174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1263" name="Google Shape;1263;p166"/>
          <p:cNvPicPr preferRelativeResize="0"/>
          <p:nvPr/>
        </p:nvPicPr>
        <p:blipFill rotWithShape="1">
          <a:blip r:embed="rId3">
            <a:alphaModFix/>
          </a:blip>
          <a:srcRect b="0" l="0" r="0" t="0"/>
          <a:stretch/>
        </p:blipFill>
        <p:spPr>
          <a:xfrm>
            <a:off x="759143" y="1098598"/>
            <a:ext cx="3724275" cy="1200150"/>
          </a:xfrm>
          <a:prstGeom prst="rect">
            <a:avLst/>
          </a:prstGeom>
          <a:noFill/>
          <a:ln>
            <a:noFill/>
          </a:ln>
        </p:spPr>
      </p:pic>
      <p:pic>
        <p:nvPicPr>
          <p:cNvPr id="1264" name="Google Shape;1264;p166"/>
          <p:cNvPicPr preferRelativeResize="0"/>
          <p:nvPr/>
        </p:nvPicPr>
        <p:blipFill rotWithShape="1">
          <a:blip r:embed="rId4">
            <a:alphaModFix/>
          </a:blip>
          <a:srcRect b="0" l="0" r="0" t="0"/>
          <a:stretch/>
        </p:blipFill>
        <p:spPr>
          <a:xfrm>
            <a:off x="677008" y="2470785"/>
            <a:ext cx="4648200" cy="2647950"/>
          </a:xfrm>
          <a:prstGeom prst="rect">
            <a:avLst/>
          </a:prstGeom>
          <a:noFill/>
          <a:ln>
            <a:noFill/>
          </a:ln>
        </p:spPr>
      </p:pic>
      <p:pic>
        <p:nvPicPr>
          <p:cNvPr id="1265" name="Google Shape;1265;p166"/>
          <p:cNvPicPr preferRelativeResize="0"/>
          <p:nvPr/>
        </p:nvPicPr>
        <p:blipFill rotWithShape="1">
          <a:blip r:embed="rId5">
            <a:alphaModFix/>
          </a:blip>
          <a:srcRect b="0" l="0" r="0" t="0"/>
          <a:stretch/>
        </p:blipFill>
        <p:spPr>
          <a:xfrm>
            <a:off x="5637628" y="2520388"/>
            <a:ext cx="5334000" cy="22955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67"/>
          <p:cNvSpPr txBox="1"/>
          <p:nvPr>
            <p:ph type="title"/>
          </p:nvPr>
        </p:nvSpPr>
        <p:spPr>
          <a:xfrm>
            <a:off x="677334" y="609600"/>
            <a:ext cx="8596668" cy="614289"/>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11111"/>
              <a:buFont typeface="Trebuchet MS"/>
              <a:buNone/>
            </a:pPr>
            <a:r>
              <a:rPr lang="en-US"/>
              <a:t>instanceof Operator</a:t>
            </a:r>
            <a:endParaRPr/>
          </a:p>
        </p:txBody>
      </p:sp>
      <p:sp>
        <p:nvSpPr>
          <p:cNvPr id="1271" name="Google Shape;1271;p167"/>
          <p:cNvSpPr txBox="1"/>
          <p:nvPr>
            <p:ph idx="1" type="body"/>
          </p:nvPr>
        </p:nvSpPr>
        <p:spPr>
          <a:xfrm>
            <a:off x="677334" y="1083213"/>
            <a:ext cx="8596668" cy="4958150"/>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US"/>
              <a:t>The instanceof operator in Java is used to </a:t>
            </a:r>
            <a:r>
              <a:rPr b="1" lang="en-US"/>
              <a:t>test whether an object is an instance of a specific class or subclass</a:t>
            </a:r>
            <a:r>
              <a:rPr lang="en-US"/>
              <a:t>. It returns true if the object belongs to the specified type, otherwise false.</a:t>
            </a:r>
            <a:endParaRPr/>
          </a:p>
        </p:txBody>
      </p:sp>
      <p:pic>
        <p:nvPicPr>
          <p:cNvPr id="1272" name="Google Shape;1272;p167"/>
          <p:cNvPicPr preferRelativeResize="0"/>
          <p:nvPr/>
        </p:nvPicPr>
        <p:blipFill rotWithShape="1">
          <a:blip r:embed="rId3">
            <a:alphaModFix/>
          </a:blip>
          <a:srcRect b="0" l="0" r="0" t="0"/>
          <a:stretch/>
        </p:blipFill>
        <p:spPr>
          <a:xfrm>
            <a:off x="1086217" y="2246509"/>
            <a:ext cx="8353205" cy="38031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242" name="Google Shape;242;p1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0"/>
              </a:spcBef>
              <a:spcAft>
                <a:spcPts val="0"/>
              </a:spcAft>
              <a:buSzPct val="80000"/>
              <a:buNone/>
            </a:pPr>
            <a:r>
              <a:rPr b="1" i="0" lang="en-US" sz="2000">
                <a:solidFill>
                  <a:srgbClr val="273239"/>
                </a:solidFill>
                <a:latin typeface="Nunito"/>
                <a:ea typeface="Nunito"/>
                <a:cs typeface="Nunito"/>
                <a:sym typeface="Nunito"/>
              </a:rPr>
              <a:t>Object</a:t>
            </a:r>
            <a:endParaRPr/>
          </a:p>
          <a:p>
            <a:pPr indent="-342900" lvl="0" marL="342900" rtl="0" algn="just">
              <a:lnSpc>
                <a:spcPct val="100000"/>
              </a:lnSpc>
              <a:spcBef>
                <a:spcPts val="1000"/>
              </a:spcBef>
              <a:spcAft>
                <a:spcPts val="0"/>
              </a:spcAft>
              <a:buSzPct val="80000"/>
              <a:buChar char="►"/>
            </a:pPr>
            <a:r>
              <a:rPr b="0" i="0" lang="en-US" sz="2000">
                <a:solidFill>
                  <a:srgbClr val="273239"/>
                </a:solidFill>
                <a:latin typeface="Nunito"/>
                <a:ea typeface="Nunito"/>
                <a:cs typeface="Nunito"/>
                <a:sym typeface="Nunito"/>
              </a:rPr>
              <a:t>An </a:t>
            </a:r>
            <a:r>
              <a:rPr b="1" i="0" lang="en-US" sz="2000">
                <a:solidFill>
                  <a:srgbClr val="273239"/>
                </a:solidFill>
                <a:latin typeface="Nunito"/>
                <a:ea typeface="Nunito"/>
                <a:cs typeface="Nunito"/>
                <a:sym typeface="Nunito"/>
              </a:rPr>
              <a:t>Object </a:t>
            </a:r>
            <a:r>
              <a:rPr b="0" i="0" lang="en-US" sz="2000">
                <a:solidFill>
                  <a:srgbClr val="273239"/>
                </a:solidFill>
                <a:latin typeface="Nunito"/>
                <a:ea typeface="Nunito"/>
                <a:cs typeface="Nunito"/>
                <a:sym typeface="Nunito"/>
              </a:rPr>
              <a:t>is a basic unit of Object-Oriented Programming that represents real-life entities. A typical Java program creates many objects, which as you know, interact by invoking methods. The objects are what perform your code, they are the part of your code visible to the viewer/user.</a:t>
            </a:r>
            <a:endParaRPr/>
          </a:p>
          <a:p>
            <a:pPr indent="-342900" lvl="0" marL="342900" rtl="0" algn="l">
              <a:lnSpc>
                <a:spcPct val="100000"/>
              </a:lnSpc>
              <a:spcBef>
                <a:spcPts val="1750"/>
              </a:spcBef>
              <a:spcAft>
                <a:spcPts val="0"/>
              </a:spcAft>
              <a:buSzPct val="80000"/>
              <a:buFont typeface="Trebuchet MS"/>
              <a:buAutoNum type="arabicPeriod"/>
            </a:pPr>
            <a:r>
              <a:rPr b="1" i="0" lang="en-US" sz="2000">
                <a:solidFill>
                  <a:srgbClr val="273239"/>
                </a:solidFill>
                <a:latin typeface="Nunito"/>
                <a:ea typeface="Nunito"/>
                <a:cs typeface="Nunito"/>
                <a:sym typeface="Nunito"/>
              </a:rPr>
              <a:t>State</a:t>
            </a:r>
            <a:r>
              <a:rPr b="0" i="0" lang="en-US" sz="2000">
                <a:solidFill>
                  <a:srgbClr val="273239"/>
                </a:solidFill>
                <a:latin typeface="Nunito"/>
                <a:ea typeface="Nunito"/>
                <a:cs typeface="Nunito"/>
                <a:sym typeface="Nunito"/>
              </a:rPr>
              <a:t>: It is represented by the attributes of an object. </a:t>
            </a:r>
            <a:endParaRPr/>
          </a:p>
          <a:p>
            <a:pPr indent="-342900" lvl="0" marL="342900" rtl="0" algn="l">
              <a:lnSpc>
                <a:spcPct val="100000"/>
              </a:lnSpc>
              <a:spcBef>
                <a:spcPts val="2800"/>
              </a:spcBef>
              <a:spcAft>
                <a:spcPts val="0"/>
              </a:spcAft>
              <a:buSzPct val="80000"/>
              <a:buFont typeface="Trebuchet MS"/>
              <a:buAutoNum type="arabicPeriod"/>
            </a:pPr>
            <a:r>
              <a:rPr b="1" i="0" lang="en-US" sz="2000">
                <a:solidFill>
                  <a:srgbClr val="273239"/>
                </a:solidFill>
                <a:latin typeface="Nunito"/>
                <a:ea typeface="Nunito"/>
                <a:cs typeface="Nunito"/>
                <a:sym typeface="Nunito"/>
              </a:rPr>
              <a:t>Behavior</a:t>
            </a:r>
            <a:r>
              <a:rPr b="0" i="0" lang="en-US" sz="2000">
                <a:solidFill>
                  <a:srgbClr val="273239"/>
                </a:solidFill>
                <a:latin typeface="Nunito"/>
                <a:ea typeface="Nunito"/>
                <a:cs typeface="Nunito"/>
                <a:sym typeface="Nunito"/>
              </a:rPr>
              <a:t>: It is represented by the methods of an object. </a:t>
            </a:r>
            <a:endParaRPr/>
          </a:p>
          <a:p>
            <a:pPr indent="-342900" lvl="0" marL="342900" rtl="0" algn="l">
              <a:lnSpc>
                <a:spcPct val="100000"/>
              </a:lnSpc>
              <a:spcBef>
                <a:spcPts val="2800"/>
              </a:spcBef>
              <a:spcAft>
                <a:spcPts val="0"/>
              </a:spcAft>
              <a:buSzPct val="80000"/>
              <a:buFont typeface="Trebuchet MS"/>
              <a:buAutoNum type="arabicPeriod"/>
            </a:pPr>
            <a:r>
              <a:rPr b="1" i="0" lang="en-US" sz="2000">
                <a:solidFill>
                  <a:srgbClr val="273239"/>
                </a:solidFill>
                <a:latin typeface="Nunito"/>
                <a:ea typeface="Nunito"/>
                <a:cs typeface="Nunito"/>
                <a:sym typeface="Nunito"/>
              </a:rPr>
              <a:t>Identity</a:t>
            </a:r>
            <a:r>
              <a:rPr b="0" i="0" lang="en-US" sz="2000">
                <a:solidFill>
                  <a:srgbClr val="273239"/>
                </a:solidFill>
                <a:latin typeface="Nunito"/>
                <a:ea typeface="Nunito"/>
                <a:cs typeface="Nunito"/>
                <a:sym typeface="Nunito"/>
              </a:rPr>
              <a:t>: It is a unique name given to an object that enables it to interact with other objects.</a:t>
            </a:r>
            <a:endParaRPr/>
          </a:p>
          <a:p>
            <a:pPr indent="-342900" lvl="0" marL="342900" rtl="0" algn="l">
              <a:lnSpc>
                <a:spcPct val="100000"/>
              </a:lnSpc>
              <a:spcBef>
                <a:spcPts val="2800"/>
              </a:spcBef>
              <a:spcAft>
                <a:spcPts val="0"/>
              </a:spcAft>
              <a:buSzPct val="80000"/>
              <a:buFont typeface="Trebuchet MS"/>
              <a:buAutoNum type="arabicPeriod"/>
            </a:pPr>
            <a:r>
              <a:rPr b="1" i="0" lang="en-US" sz="2000" u="sng">
                <a:solidFill>
                  <a:srgbClr val="273239"/>
                </a:solidFill>
                <a:latin typeface="Nunito"/>
                <a:ea typeface="Nunito"/>
                <a:cs typeface="Nunito"/>
                <a:sym typeface="Nunito"/>
                <a:hlinkClick r:id="rId3">
                  <a:extLst>
                    <a:ext uri="{A12FA001-AC4F-418D-AE19-62706E023703}">
                      <ahyp:hlinkClr val="tx"/>
                    </a:ext>
                  </a:extLst>
                </a:hlinkClick>
              </a:rPr>
              <a:t>Method</a:t>
            </a:r>
            <a:r>
              <a:rPr b="1" i="0" lang="en-US" sz="2000">
                <a:solidFill>
                  <a:srgbClr val="273239"/>
                </a:solidFill>
                <a:latin typeface="Nunito"/>
                <a:ea typeface="Nunito"/>
                <a:cs typeface="Nunito"/>
                <a:sym typeface="Nunito"/>
              </a:rPr>
              <a:t>:</a:t>
            </a:r>
            <a:r>
              <a:rPr b="0" i="0" lang="en-US" sz="2000">
                <a:solidFill>
                  <a:srgbClr val="273239"/>
                </a:solidFill>
                <a:latin typeface="Nunito"/>
                <a:ea typeface="Nunito"/>
                <a:cs typeface="Nunito"/>
                <a:sym typeface="Nunito"/>
              </a:rPr>
              <a:t> A method is a collection of statements that perform some specific task and return the result to the caller</a:t>
            </a:r>
            <a:endParaRPr/>
          </a:p>
          <a:p>
            <a:pPr indent="-248920" lvl="0" marL="342900" rtl="0" algn="just">
              <a:lnSpc>
                <a:spcPct val="100000"/>
              </a:lnSpc>
              <a:spcBef>
                <a:spcPts val="2800"/>
              </a:spcBef>
              <a:spcAft>
                <a:spcPts val="0"/>
              </a:spcAft>
              <a:buSzPct val="80000"/>
              <a:buNone/>
            </a:pPr>
            <a:r>
              <a:t/>
            </a:r>
            <a:endParaRPr b="0" i="0" sz="2000">
              <a:solidFill>
                <a:srgbClr val="273239"/>
              </a:solidFill>
              <a:latin typeface="Nunito"/>
              <a:ea typeface="Nunito"/>
              <a:cs typeface="Nunito"/>
              <a:sym typeface="Nunito"/>
            </a:endParaRPr>
          </a:p>
          <a:p>
            <a:pPr indent="-248920" lvl="0" marL="342900" rtl="0" algn="l">
              <a:lnSpc>
                <a:spcPct val="100000"/>
              </a:lnSpc>
              <a:spcBef>
                <a:spcPts val="1750"/>
              </a:spcBef>
              <a:spcAft>
                <a:spcPts val="0"/>
              </a:spcAft>
              <a:buSzPct val="80000"/>
              <a:buNone/>
            </a:pPr>
            <a:r>
              <a:t/>
            </a:r>
            <a:endParaRPr sz="2000"/>
          </a:p>
        </p:txBody>
      </p:sp>
      <p:pic>
        <p:nvPicPr>
          <p:cNvPr descr="A circular object with objects in the center&#10;&#10;Description automatically generated with medium confidence" id="243" name="Google Shape;243;p16"/>
          <p:cNvPicPr preferRelativeResize="0"/>
          <p:nvPr/>
        </p:nvPicPr>
        <p:blipFill rotWithShape="1">
          <a:blip r:embed="rId4">
            <a:alphaModFix/>
          </a:blip>
          <a:srcRect b="0" l="0" r="0" t="0"/>
          <a:stretch/>
        </p:blipFill>
        <p:spPr>
          <a:xfrm>
            <a:off x="9347154" y="4100975"/>
            <a:ext cx="2321242" cy="2321242"/>
          </a:xfrm>
          <a:prstGeom prst="rect">
            <a:avLst/>
          </a:prstGeom>
          <a:noFill/>
          <a:ln>
            <a:noFill/>
          </a:ln>
        </p:spPr>
      </p:pic>
      <p:pic>
        <p:nvPicPr>
          <p:cNvPr id="244" name="Google Shape;244;p16"/>
          <p:cNvPicPr preferRelativeResize="0"/>
          <p:nvPr/>
        </p:nvPicPr>
        <p:blipFill rotWithShape="1">
          <a:blip r:embed="rId5">
            <a:alphaModFix/>
          </a:blip>
          <a:srcRect b="0" l="0" r="0" t="0"/>
          <a:stretch/>
        </p:blipFill>
        <p:spPr>
          <a:xfrm>
            <a:off x="408831" y="5507689"/>
            <a:ext cx="6315956" cy="9145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250" name="Google Shape;250;p17"/>
          <p:cNvSpPr txBox="1"/>
          <p:nvPr>
            <p:ph idx="1" type="body"/>
          </p:nvPr>
        </p:nvSpPr>
        <p:spPr>
          <a:xfrm>
            <a:off x="677334" y="1040861"/>
            <a:ext cx="8596668" cy="581714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00000"/>
              </a:lnSpc>
              <a:spcBef>
                <a:spcPts val="0"/>
              </a:spcBef>
              <a:spcAft>
                <a:spcPts val="0"/>
              </a:spcAft>
              <a:buSzPct val="79999"/>
              <a:buNone/>
            </a:pPr>
            <a:r>
              <a:rPr lang="en-US"/>
              <a:t>// Define a class named 'Car'</a:t>
            </a:r>
            <a:endParaRPr/>
          </a:p>
          <a:p>
            <a:pPr indent="0" lvl="0" marL="0" rtl="0" algn="l">
              <a:lnSpc>
                <a:spcPct val="100000"/>
              </a:lnSpc>
              <a:spcBef>
                <a:spcPts val="1000"/>
              </a:spcBef>
              <a:spcAft>
                <a:spcPts val="0"/>
              </a:spcAft>
              <a:buSzPct val="79999"/>
              <a:buNone/>
            </a:pPr>
            <a:r>
              <a:rPr lang="en-US"/>
              <a:t>class Car {</a:t>
            </a:r>
            <a:endParaRPr/>
          </a:p>
          <a:p>
            <a:pPr indent="0" lvl="0" marL="0" rtl="0" algn="l">
              <a:lnSpc>
                <a:spcPct val="100000"/>
              </a:lnSpc>
              <a:spcBef>
                <a:spcPts val="1000"/>
              </a:spcBef>
              <a:spcAft>
                <a:spcPts val="0"/>
              </a:spcAft>
              <a:buSzPct val="79999"/>
              <a:buNone/>
            </a:pPr>
            <a:r>
              <a:rPr lang="en-US"/>
              <a:t>    // Instance variable</a:t>
            </a:r>
            <a:endParaRPr/>
          </a:p>
          <a:p>
            <a:pPr indent="0" lvl="0" marL="0" rtl="0" algn="l">
              <a:lnSpc>
                <a:spcPct val="100000"/>
              </a:lnSpc>
              <a:spcBef>
                <a:spcPts val="1000"/>
              </a:spcBef>
              <a:spcAft>
                <a:spcPts val="0"/>
              </a:spcAft>
              <a:buSzPct val="79999"/>
              <a:buNone/>
            </a:pPr>
            <a:r>
              <a:rPr lang="en-US"/>
              <a:t>    String color;</a:t>
            </a:r>
            <a:endParaRPr/>
          </a:p>
          <a:p>
            <a:pPr indent="0" lvl="0" marL="0" rtl="0" algn="l">
              <a:lnSpc>
                <a:spcPct val="100000"/>
              </a:lnSpc>
              <a:spcBef>
                <a:spcPts val="1000"/>
              </a:spcBef>
              <a:spcAft>
                <a:spcPts val="0"/>
              </a:spcAft>
              <a:buSzPct val="79999"/>
              <a:buNone/>
            </a:pPr>
            <a:r>
              <a:rPr lang="en-US"/>
              <a:t>    // Method to display the color of the car</a:t>
            </a:r>
            <a:endParaRPr/>
          </a:p>
          <a:p>
            <a:pPr indent="0" lvl="0" marL="0" rtl="0" algn="l">
              <a:lnSpc>
                <a:spcPct val="100000"/>
              </a:lnSpc>
              <a:spcBef>
                <a:spcPts val="1000"/>
              </a:spcBef>
              <a:spcAft>
                <a:spcPts val="0"/>
              </a:spcAft>
              <a:buSzPct val="79999"/>
              <a:buNone/>
            </a:pPr>
            <a:r>
              <a:rPr lang="en-US"/>
              <a:t>    void displayColor() {</a:t>
            </a:r>
            <a:endParaRPr/>
          </a:p>
          <a:p>
            <a:pPr indent="0" lvl="0" marL="0" rtl="0" algn="l">
              <a:lnSpc>
                <a:spcPct val="100000"/>
              </a:lnSpc>
              <a:spcBef>
                <a:spcPts val="1000"/>
              </a:spcBef>
              <a:spcAft>
                <a:spcPts val="0"/>
              </a:spcAft>
              <a:buSzPct val="79999"/>
              <a:buNone/>
            </a:pPr>
            <a:r>
              <a:rPr lang="en-US"/>
              <a:t>        System.out.println("The color of the car is: " + color);</a:t>
            </a:r>
            <a:endParaRPr/>
          </a:p>
          <a:p>
            <a:pPr indent="0" lvl="0" marL="0" rtl="0" algn="l">
              <a:lnSpc>
                <a:spcPct val="100000"/>
              </a:lnSpc>
              <a:spcBef>
                <a:spcPts val="1000"/>
              </a:spcBef>
              <a:spcAft>
                <a:spcPts val="0"/>
              </a:spcAft>
              <a:buSzPct val="79999"/>
              <a:buNone/>
            </a:pPr>
            <a:r>
              <a:rPr lang="en-US"/>
              <a:t>    }</a:t>
            </a:r>
            <a:endParaRPr/>
          </a:p>
          <a:p>
            <a:pPr indent="0" lvl="0" marL="0" rtl="0" algn="l">
              <a:lnSpc>
                <a:spcPct val="100000"/>
              </a:lnSpc>
              <a:spcBef>
                <a:spcPts val="1000"/>
              </a:spcBef>
              <a:spcAft>
                <a:spcPts val="0"/>
              </a:spcAft>
              <a:buSzPct val="79999"/>
              <a:buNone/>
            </a:pPr>
            <a:r>
              <a:rPr lang="en-US"/>
              <a:t>}</a:t>
            </a:r>
            <a:endParaRPr/>
          </a:p>
          <a:p>
            <a:pPr indent="0" lvl="0" marL="0" rtl="0" algn="l">
              <a:lnSpc>
                <a:spcPct val="100000"/>
              </a:lnSpc>
              <a:spcBef>
                <a:spcPts val="1000"/>
              </a:spcBef>
              <a:spcAft>
                <a:spcPts val="0"/>
              </a:spcAft>
              <a:buSzPct val="79999"/>
              <a:buNone/>
            </a:pPr>
            <a:r>
              <a:rPr lang="en-US"/>
              <a:t>// Main class to create and use the Car object</a:t>
            </a:r>
            <a:endParaRPr/>
          </a:p>
          <a:p>
            <a:pPr indent="0" lvl="0" marL="0" rtl="0" algn="l">
              <a:lnSpc>
                <a:spcPct val="100000"/>
              </a:lnSpc>
              <a:spcBef>
                <a:spcPts val="1000"/>
              </a:spcBef>
              <a:spcAft>
                <a:spcPts val="0"/>
              </a:spcAft>
              <a:buSzPct val="79999"/>
              <a:buNone/>
            </a:pPr>
            <a:r>
              <a:rPr lang="en-US"/>
              <a:t>public class Main {</a:t>
            </a:r>
            <a:endParaRPr/>
          </a:p>
          <a:p>
            <a:pPr indent="0" lvl="0" marL="0" rtl="0" algn="l">
              <a:lnSpc>
                <a:spcPct val="100000"/>
              </a:lnSpc>
              <a:spcBef>
                <a:spcPts val="1000"/>
              </a:spcBef>
              <a:spcAft>
                <a:spcPts val="0"/>
              </a:spcAft>
              <a:buSzPct val="79999"/>
              <a:buNone/>
            </a:pPr>
            <a:r>
              <a:rPr lang="en-US"/>
              <a:t>    public static void main(String[] args) {</a:t>
            </a:r>
            <a:endParaRPr/>
          </a:p>
          <a:p>
            <a:pPr indent="0" lvl="0" marL="0" rtl="0" algn="l">
              <a:lnSpc>
                <a:spcPct val="100000"/>
              </a:lnSpc>
              <a:spcBef>
                <a:spcPts val="1000"/>
              </a:spcBef>
              <a:spcAft>
                <a:spcPts val="0"/>
              </a:spcAft>
              <a:buSzPct val="79999"/>
              <a:buNone/>
            </a:pPr>
            <a:r>
              <a:rPr lang="en-US"/>
              <a:t>        // Create an object of the Car class</a:t>
            </a:r>
            <a:endParaRPr/>
          </a:p>
          <a:p>
            <a:pPr indent="0" lvl="0" marL="0" rtl="0" algn="l">
              <a:lnSpc>
                <a:spcPct val="100000"/>
              </a:lnSpc>
              <a:spcBef>
                <a:spcPts val="1000"/>
              </a:spcBef>
              <a:spcAft>
                <a:spcPts val="0"/>
              </a:spcAft>
              <a:buSzPct val="79999"/>
              <a:buNone/>
            </a:pPr>
            <a:r>
              <a:rPr lang="en-US"/>
              <a:t>        Car myCar = new Car();</a:t>
            </a:r>
            <a:endParaRPr/>
          </a:p>
          <a:p>
            <a:pPr indent="0" lvl="0" marL="0" rtl="0" algn="l">
              <a:lnSpc>
                <a:spcPct val="100000"/>
              </a:lnSpc>
              <a:spcBef>
                <a:spcPts val="1000"/>
              </a:spcBef>
              <a:spcAft>
                <a:spcPts val="0"/>
              </a:spcAft>
              <a:buSzPct val="79999"/>
              <a:buNone/>
            </a:pPr>
            <a:r>
              <a:t/>
            </a:r>
            <a:endParaRPr/>
          </a:p>
          <a:p>
            <a:pPr indent="0" lvl="0" marL="0" rtl="0" algn="l">
              <a:lnSpc>
                <a:spcPct val="100000"/>
              </a:lnSpc>
              <a:spcBef>
                <a:spcPts val="1000"/>
              </a:spcBef>
              <a:spcAft>
                <a:spcPts val="0"/>
              </a:spcAft>
              <a:buSzPct val="79999"/>
              <a:buNone/>
            </a:pPr>
            <a:r>
              <a:rPr lang="en-US"/>
              <a:t>        // Set the color of the car</a:t>
            </a:r>
            <a:endParaRPr/>
          </a:p>
          <a:p>
            <a:pPr indent="0" lvl="0" marL="0" rtl="0" algn="l">
              <a:lnSpc>
                <a:spcPct val="100000"/>
              </a:lnSpc>
              <a:spcBef>
                <a:spcPts val="1000"/>
              </a:spcBef>
              <a:spcAft>
                <a:spcPts val="0"/>
              </a:spcAft>
              <a:buSzPct val="79999"/>
              <a:buNone/>
            </a:pPr>
            <a:r>
              <a:rPr lang="en-US"/>
              <a:t>        myCar.color = "Red";</a:t>
            </a:r>
            <a:endParaRPr/>
          </a:p>
          <a:p>
            <a:pPr indent="0" lvl="0" marL="0" rtl="0" algn="l">
              <a:lnSpc>
                <a:spcPct val="100000"/>
              </a:lnSpc>
              <a:spcBef>
                <a:spcPts val="1000"/>
              </a:spcBef>
              <a:spcAft>
                <a:spcPts val="0"/>
              </a:spcAft>
              <a:buSzPct val="79999"/>
              <a:buNone/>
            </a:pPr>
            <a:r>
              <a:rPr lang="en-US"/>
              <a:t>        // Call the method to display the color</a:t>
            </a:r>
            <a:endParaRPr/>
          </a:p>
          <a:p>
            <a:pPr indent="0" lvl="0" marL="0" rtl="0" algn="l">
              <a:lnSpc>
                <a:spcPct val="100000"/>
              </a:lnSpc>
              <a:spcBef>
                <a:spcPts val="1000"/>
              </a:spcBef>
              <a:spcAft>
                <a:spcPts val="0"/>
              </a:spcAft>
              <a:buSzPct val="79999"/>
              <a:buNone/>
            </a:pPr>
            <a:r>
              <a:rPr lang="en-US"/>
              <a:t>        myCar.displayColor();</a:t>
            </a:r>
            <a:endParaRPr/>
          </a:p>
          <a:p>
            <a:pPr indent="0" lvl="0" marL="0" rtl="0" algn="l">
              <a:lnSpc>
                <a:spcPct val="100000"/>
              </a:lnSpc>
              <a:spcBef>
                <a:spcPts val="1000"/>
              </a:spcBef>
              <a:spcAft>
                <a:spcPts val="0"/>
              </a:spcAft>
              <a:buSzPct val="79999"/>
              <a:buNone/>
            </a:pPr>
            <a:r>
              <a:rPr lang="en-US"/>
              <a:t>    }</a:t>
            </a:r>
            <a:endParaRPr/>
          </a:p>
          <a:p>
            <a:pPr indent="0" lvl="0" marL="0" rtl="0" algn="l">
              <a:lnSpc>
                <a:spcPct val="100000"/>
              </a:lnSpc>
              <a:spcBef>
                <a:spcPts val="1000"/>
              </a:spcBef>
              <a:spcAft>
                <a:spcPts val="0"/>
              </a:spcAft>
              <a:buSzPct val="79999"/>
              <a:buNone/>
            </a:pPr>
            <a:r>
              <a:rPr lang="en-US"/>
              <a:t>}</a:t>
            </a:r>
            <a:endParaRPr/>
          </a:p>
        </p:txBody>
      </p:sp>
      <p:pic>
        <p:nvPicPr>
          <p:cNvPr id="251" name="Google Shape;251;p17"/>
          <p:cNvPicPr preferRelativeResize="0"/>
          <p:nvPr/>
        </p:nvPicPr>
        <p:blipFill rotWithShape="1">
          <a:blip r:embed="rId3">
            <a:alphaModFix/>
          </a:blip>
          <a:srcRect b="0" l="0" r="0" t="0"/>
          <a:stretch/>
        </p:blipFill>
        <p:spPr>
          <a:xfrm>
            <a:off x="3367678" y="6195215"/>
            <a:ext cx="5906324" cy="6287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257" name="Google Shape;257;p1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rPr b="1" i="0" lang="en-US">
                <a:latin typeface="Montserrat"/>
                <a:ea typeface="Montserrat"/>
                <a:cs typeface="Montserrat"/>
                <a:sym typeface="Montserrat"/>
              </a:rPr>
              <a:t>Class</a:t>
            </a:r>
            <a:endParaRPr/>
          </a:p>
          <a:p>
            <a:pPr indent="-342900" lvl="0" marL="342900" rtl="0" algn="just">
              <a:lnSpc>
                <a:spcPct val="100000"/>
              </a:lnSpc>
              <a:spcBef>
                <a:spcPts val="1000"/>
              </a:spcBef>
              <a:spcAft>
                <a:spcPts val="0"/>
              </a:spcAft>
              <a:buSzPts val="1440"/>
              <a:buChar char="►"/>
            </a:pPr>
            <a:r>
              <a:rPr b="0" i="1" lang="en-US">
                <a:solidFill>
                  <a:srgbClr val="333333"/>
                </a:solidFill>
                <a:latin typeface="Montserrat"/>
                <a:ea typeface="Montserrat"/>
                <a:cs typeface="Montserrat"/>
                <a:sym typeface="Montserrat"/>
              </a:rPr>
              <a:t>Collection of objects</a:t>
            </a:r>
            <a:r>
              <a:rPr b="0" i="0" lang="en-US">
                <a:solidFill>
                  <a:srgbClr val="333333"/>
                </a:solidFill>
                <a:latin typeface="Montserrat"/>
                <a:ea typeface="Montserrat"/>
                <a:cs typeface="Montserrat"/>
                <a:sym typeface="Montserrat"/>
              </a:rPr>
              <a:t> is called class. It is a logical entity.</a:t>
            </a:r>
            <a:endParaRPr/>
          </a:p>
          <a:p>
            <a:pPr indent="-342900" lvl="0" marL="342900" rtl="0" algn="just">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A class can also be defined as a blueprint from which you can create an individual object.</a:t>
            </a:r>
            <a:endParaRPr/>
          </a:p>
          <a:p>
            <a:pPr indent="0" lvl="0" marL="0" rtl="0" algn="l">
              <a:lnSpc>
                <a:spcPct val="125000"/>
              </a:lnSpc>
              <a:spcBef>
                <a:spcPts val="1000"/>
              </a:spcBef>
              <a:spcAft>
                <a:spcPts val="0"/>
              </a:spcAft>
              <a:buSzPts val="1440"/>
              <a:buNone/>
            </a:pPr>
            <a:r>
              <a:rPr b="1" i="0" lang="en-US">
                <a:solidFill>
                  <a:srgbClr val="000000"/>
                </a:solidFill>
                <a:latin typeface="Lato"/>
                <a:ea typeface="Lato"/>
                <a:cs typeface="Lato"/>
                <a:sym typeface="Lato"/>
              </a:rPr>
              <a:t>Properties of Java Classes</a:t>
            </a:r>
            <a:endParaRPr/>
          </a:p>
          <a:p>
            <a:pPr indent="-342900" lvl="0" marL="342900" rtl="0" algn="just">
              <a:lnSpc>
                <a:spcPct val="100000"/>
              </a:lnSpc>
              <a:spcBef>
                <a:spcPts val="1000"/>
              </a:spcBef>
              <a:spcAft>
                <a:spcPts val="0"/>
              </a:spcAft>
              <a:buSzPts val="1440"/>
              <a:buFont typeface="Arial"/>
              <a:buChar char="•"/>
            </a:pPr>
            <a:r>
              <a:rPr b="0" i="0" lang="en-US">
                <a:solidFill>
                  <a:srgbClr val="000000"/>
                </a:solidFill>
                <a:latin typeface="Verdana"/>
                <a:ea typeface="Verdana"/>
                <a:cs typeface="Verdana"/>
                <a:sym typeface="Verdana"/>
              </a:rPr>
              <a:t>A class does not take any byte of memory.</a:t>
            </a:r>
            <a:endParaRPr/>
          </a:p>
          <a:p>
            <a:pPr indent="-342900" lvl="0" marL="342900" rtl="0" algn="just">
              <a:lnSpc>
                <a:spcPct val="100000"/>
              </a:lnSpc>
              <a:spcBef>
                <a:spcPts val="1000"/>
              </a:spcBef>
              <a:spcAft>
                <a:spcPts val="0"/>
              </a:spcAft>
              <a:buSzPts val="1440"/>
              <a:buFont typeface="Arial"/>
              <a:buChar char="•"/>
            </a:pPr>
            <a:r>
              <a:rPr b="0" i="0" lang="en-US">
                <a:solidFill>
                  <a:srgbClr val="000000"/>
                </a:solidFill>
                <a:latin typeface="Verdana"/>
                <a:ea typeface="Verdana"/>
                <a:cs typeface="Verdana"/>
                <a:sym typeface="Verdana"/>
              </a:rPr>
              <a:t>It's a blueprint where we specify the functionalities.</a:t>
            </a:r>
            <a:endParaRPr/>
          </a:p>
          <a:p>
            <a:pPr indent="-342900" lvl="0" marL="342900" rtl="0" algn="just">
              <a:lnSpc>
                <a:spcPct val="100000"/>
              </a:lnSpc>
              <a:spcBef>
                <a:spcPts val="1000"/>
              </a:spcBef>
              <a:spcAft>
                <a:spcPts val="0"/>
              </a:spcAft>
              <a:buSzPts val="1440"/>
              <a:buFont typeface="Arial"/>
              <a:buChar char="•"/>
            </a:pPr>
            <a:r>
              <a:rPr b="0" i="0" lang="en-US">
                <a:solidFill>
                  <a:srgbClr val="000000"/>
                </a:solidFill>
                <a:latin typeface="Verdana"/>
                <a:ea typeface="Verdana"/>
                <a:cs typeface="Verdana"/>
                <a:sym typeface="Verdana"/>
              </a:rPr>
              <a:t>A class contains mainly two things: Methods and Data Members.</a:t>
            </a:r>
            <a:endParaRPr/>
          </a:p>
          <a:p>
            <a:pPr indent="-342900" lvl="0" marL="342900" rtl="0" algn="just">
              <a:lnSpc>
                <a:spcPct val="100000"/>
              </a:lnSpc>
              <a:spcBef>
                <a:spcPts val="1000"/>
              </a:spcBef>
              <a:spcAft>
                <a:spcPts val="0"/>
              </a:spcAft>
              <a:buSzPts val="1440"/>
              <a:buFont typeface="Arial"/>
              <a:buChar char="•"/>
            </a:pPr>
            <a:r>
              <a:rPr b="0" i="0" lang="en-US">
                <a:solidFill>
                  <a:srgbClr val="000000"/>
                </a:solidFill>
                <a:latin typeface="Verdana"/>
                <a:ea typeface="Verdana"/>
                <a:cs typeface="Verdana"/>
                <a:sym typeface="Verdana"/>
              </a:rPr>
              <a:t>Classes follow all of the rules of OOPs such as inheritance, encapsulation, abstraction, etc.</a:t>
            </a:r>
            <a:endParaRPr/>
          </a:p>
          <a:p>
            <a:pPr indent="0" lvl="0" marL="0" rtl="0" algn="l">
              <a:lnSpc>
                <a:spcPct val="100000"/>
              </a:lnSpc>
              <a:spcBef>
                <a:spcPts val="1000"/>
              </a:spcBef>
              <a:spcAft>
                <a:spcPts val="0"/>
              </a:spcAft>
              <a:buSzPts val="1440"/>
              <a:buNone/>
            </a:pPr>
            <a:r>
              <a:t/>
            </a:r>
            <a:endParaRPr/>
          </a:p>
        </p:txBody>
      </p:sp>
      <p:pic>
        <p:nvPicPr>
          <p:cNvPr id="258" name="Google Shape;258;p18"/>
          <p:cNvPicPr preferRelativeResize="0"/>
          <p:nvPr/>
        </p:nvPicPr>
        <p:blipFill rotWithShape="1">
          <a:blip r:embed="rId3">
            <a:alphaModFix/>
          </a:blip>
          <a:srcRect b="0" l="0" r="0" t="0"/>
          <a:stretch/>
        </p:blipFill>
        <p:spPr>
          <a:xfrm>
            <a:off x="5787483" y="5305691"/>
            <a:ext cx="6179635" cy="14713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cv</a:t>
            </a:r>
            <a:endParaRPr/>
          </a:p>
        </p:txBody>
      </p:sp>
      <p:pic>
        <p:nvPicPr>
          <p:cNvPr id="264" name="Google Shape;264;p19"/>
          <p:cNvPicPr preferRelativeResize="0"/>
          <p:nvPr>
            <p:ph idx="1" type="body"/>
          </p:nvPr>
        </p:nvPicPr>
        <p:blipFill rotWithShape="1">
          <a:blip r:embed="rId3">
            <a:alphaModFix/>
          </a:blip>
          <a:srcRect b="0" l="0" r="0" t="0"/>
          <a:stretch/>
        </p:blipFill>
        <p:spPr>
          <a:xfrm>
            <a:off x="5291846" y="353004"/>
            <a:ext cx="5312817" cy="1833991"/>
          </a:xfrm>
          <a:prstGeom prst="rect">
            <a:avLst/>
          </a:prstGeom>
          <a:noFill/>
          <a:ln>
            <a:noFill/>
          </a:ln>
        </p:spPr>
      </p:pic>
      <p:pic>
        <p:nvPicPr>
          <p:cNvPr id="265" name="Google Shape;265;p19"/>
          <p:cNvPicPr preferRelativeResize="0"/>
          <p:nvPr/>
        </p:nvPicPr>
        <p:blipFill rotWithShape="1">
          <a:blip r:embed="rId4">
            <a:alphaModFix/>
          </a:blip>
          <a:srcRect b="0" l="0" r="0" t="0"/>
          <a:stretch/>
        </p:blipFill>
        <p:spPr>
          <a:xfrm>
            <a:off x="390500" y="470460"/>
            <a:ext cx="4763165" cy="5657965"/>
          </a:xfrm>
          <a:prstGeom prst="rect">
            <a:avLst/>
          </a:prstGeom>
          <a:noFill/>
          <a:ln>
            <a:noFill/>
          </a:ln>
        </p:spPr>
      </p:pic>
      <p:pic>
        <p:nvPicPr>
          <p:cNvPr id="266" name="Google Shape;266;p19"/>
          <p:cNvPicPr preferRelativeResize="0"/>
          <p:nvPr/>
        </p:nvPicPr>
        <p:blipFill rotWithShape="1">
          <a:blip r:embed="rId5">
            <a:alphaModFix/>
          </a:blip>
          <a:srcRect b="0" l="0" r="0" t="0"/>
          <a:stretch/>
        </p:blipFill>
        <p:spPr>
          <a:xfrm>
            <a:off x="5291846" y="4454500"/>
            <a:ext cx="3934374" cy="847843"/>
          </a:xfrm>
          <a:prstGeom prst="rect">
            <a:avLst/>
          </a:prstGeom>
          <a:noFill/>
          <a:ln>
            <a:noFill/>
          </a:ln>
        </p:spPr>
      </p:pic>
      <p:sp>
        <p:nvSpPr>
          <p:cNvPr id="267" name="Google Shape;267;p19"/>
          <p:cNvSpPr txBox="1"/>
          <p:nvPr/>
        </p:nvSpPr>
        <p:spPr>
          <a:xfrm>
            <a:off x="5153665" y="4013239"/>
            <a:ext cx="209144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rebuchet MS"/>
                <a:ea typeface="Trebuchet MS"/>
                <a:cs typeface="Trebuchet MS"/>
                <a:sym typeface="Trebuchet MS"/>
              </a:rPr>
              <a:t>OUTPUT</a:t>
            </a:r>
            <a:endParaRPr b="0" i="0" sz="1800" u="none" cap="none" strike="noStrike">
              <a:solidFill>
                <a:schemeClr val="dk1"/>
              </a:solidFill>
              <a:latin typeface="Trebuchet MS"/>
              <a:ea typeface="Trebuchet MS"/>
              <a:cs typeface="Trebuchet MS"/>
              <a:sym typeface="Trebuchet MS"/>
            </a:endParaRPr>
          </a:p>
        </p:txBody>
      </p:sp>
      <p:pic>
        <p:nvPicPr>
          <p:cNvPr id="268" name="Google Shape;268;p19"/>
          <p:cNvPicPr preferRelativeResize="0"/>
          <p:nvPr/>
        </p:nvPicPr>
        <p:blipFill rotWithShape="1">
          <a:blip r:embed="rId6">
            <a:alphaModFix/>
          </a:blip>
          <a:srcRect b="0" l="0" r="0" t="0"/>
          <a:stretch/>
        </p:blipFill>
        <p:spPr>
          <a:xfrm>
            <a:off x="5291846" y="2428818"/>
            <a:ext cx="5830114" cy="10860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1"/>
              </a:buClr>
              <a:buSzPts val="3600"/>
              <a:buFont typeface="Trebuchet MS"/>
              <a:buNone/>
            </a:pPr>
            <a:r>
              <a:rPr lang="en-US"/>
              <a:t>OOPS</a:t>
            </a:r>
            <a:endParaRPr/>
          </a:p>
        </p:txBody>
      </p:sp>
      <p:sp>
        <p:nvSpPr>
          <p:cNvPr id="154" name="Google Shape;154;p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b="1" i="0" lang="en-US" sz="2000">
                <a:solidFill>
                  <a:srgbClr val="273239"/>
                </a:solidFill>
                <a:latin typeface="Times New Roman"/>
                <a:ea typeface="Times New Roman"/>
                <a:cs typeface="Times New Roman"/>
                <a:sym typeface="Times New Roman"/>
              </a:rPr>
              <a:t>Object-Oriented Programming</a:t>
            </a:r>
            <a:r>
              <a:rPr b="0" i="0" lang="en-US" sz="2000">
                <a:solidFill>
                  <a:srgbClr val="273239"/>
                </a:solidFill>
                <a:latin typeface="Times New Roman"/>
                <a:ea typeface="Times New Roman"/>
                <a:cs typeface="Times New Roman"/>
                <a:sym typeface="Times New Roman"/>
              </a:rPr>
              <a:t> or </a:t>
            </a:r>
            <a:r>
              <a:rPr b="1" i="0" lang="en-US" sz="2000">
                <a:solidFill>
                  <a:srgbClr val="273239"/>
                </a:solidFill>
                <a:latin typeface="Times New Roman"/>
                <a:ea typeface="Times New Roman"/>
                <a:cs typeface="Times New Roman"/>
                <a:sym typeface="Times New Roman"/>
              </a:rPr>
              <a:t>Java OOPs</a:t>
            </a:r>
            <a:r>
              <a:rPr b="0" i="0" lang="en-US" sz="2000">
                <a:solidFill>
                  <a:srgbClr val="273239"/>
                </a:solidFill>
                <a:latin typeface="Times New Roman"/>
                <a:ea typeface="Times New Roman"/>
                <a:cs typeface="Times New Roman"/>
                <a:sym typeface="Times New Roman"/>
              </a:rPr>
              <a:t> concept refers to programming languages that use objects in programming.</a:t>
            </a:r>
            <a:endParaRPr/>
          </a:p>
          <a:p>
            <a:pPr indent="-342900" lvl="0" marL="342900" rtl="0" algn="l">
              <a:lnSpc>
                <a:spcPct val="100000"/>
              </a:lnSpc>
              <a:spcBef>
                <a:spcPts val="1000"/>
              </a:spcBef>
              <a:spcAft>
                <a:spcPts val="0"/>
              </a:spcAft>
              <a:buSzPts val="1600"/>
              <a:buChar char="►"/>
            </a:pPr>
            <a:r>
              <a:rPr b="0" i="0" lang="en-US" sz="2000">
                <a:solidFill>
                  <a:srgbClr val="000000"/>
                </a:solidFill>
                <a:latin typeface="Times New Roman"/>
                <a:ea typeface="Times New Roman"/>
                <a:cs typeface="Times New Roman"/>
                <a:sym typeface="Times New Roman"/>
              </a:rPr>
              <a:t>Object means a real-world entity such as a mobile, book, table, computer, watch, etc. Object-Oriented Programming is a methodology to design a program using classes and objects.</a:t>
            </a:r>
            <a:endParaRPr/>
          </a:p>
          <a:p>
            <a:pPr indent="-241300" lvl="0" marL="342900" rtl="0" algn="l">
              <a:lnSpc>
                <a:spcPct val="100000"/>
              </a:lnSpc>
              <a:spcBef>
                <a:spcPts val="1000"/>
              </a:spcBef>
              <a:spcAft>
                <a:spcPts val="0"/>
              </a:spcAft>
              <a:buSzPts val="1600"/>
              <a:buNone/>
            </a:pPr>
            <a:r>
              <a:t/>
            </a:r>
            <a:endParaRPr b="0" i="0" sz="2000">
              <a:solidFill>
                <a:srgbClr val="000000"/>
              </a:solidFill>
              <a:latin typeface="Times New Roman"/>
              <a:ea typeface="Times New Roman"/>
              <a:cs typeface="Times New Roman"/>
              <a:sym typeface="Times New Roman"/>
            </a:endParaRPr>
          </a:p>
          <a:p>
            <a:pPr indent="-241300" lvl="0" marL="342900" rtl="0" algn="l">
              <a:lnSpc>
                <a:spcPct val="100000"/>
              </a:lnSpc>
              <a:spcBef>
                <a:spcPts val="1000"/>
              </a:spcBef>
              <a:spcAft>
                <a:spcPts val="0"/>
              </a:spcAft>
              <a:buSzPts val="1600"/>
              <a:buNone/>
            </a:pPr>
            <a:r>
              <a:t/>
            </a:r>
            <a:endParaRPr b="0" i="0" sz="2000">
              <a:solidFill>
                <a:srgbClr val="000000"/>
              </a:solidFill>
              <a:latin typeface="Times New Roman"/>
              <a:ea typeface="Times New Roman"/>
              <a:cs typeface="Times New Roman"/>
              <a:sym typeface="Times New Roman"/>
            </a:endParaRPr>
          </a:p>
          <a:p>
            <a:pPr indent="-241300" lvl="0" marL="342900" rtl="0" algn="l">
              <a:lnSpc>
                <a:spcPct val="100000"/>
              </a:lnSpc>
              <a:spcBef>
                <a:spcPts val="1000"/>
              </a:spcBef>
              <a:spcAft>
                <a:spcPts val="0"/>
              </a:spcAft>
              <a:buSzPts val="1600"/>
              <a:buNone/>
            </a:pPr>
            <a:r>
              <a:t/>
            </a:r>
            <a:endParaRPr b="0" i="0" sz="2000">
              <a:solidFill>
                <a:srgbClr val="000000"/>
              </a:solidFill>
              <a:latin typeface="Verdana"/>
              <a:ea typeface="Verdana"/>
              <a:cs typeface="Verdana"/>
              <a:sym typeface="Verdana"/>
            </a:endParaRPr>
          </a:p>
          <a:p>
            <a:pPr indent="-241300" lvl="0" marL="342900" rtl="0" algn="l">
              <a:lnSpc>
                <a:spcPct val="100000"/>
              </a:lnSpc>
              <a:spcBef>
                <a:spcPts val="1000"/>
              </a:spcBef>
              <a:spcAft>
                <a:spcPts val="0"/>
              </a:spcAft>
              <a:buSzPts val="1600"/>
              <a:buNone/>
            </a:pPr>
            <a:r>
              <a:t/>
            </a:r>
            <a:endParaRPr sz="2000">
              <a:solidFill>
                <a:srgbClr val="273239"/>
              </a:solidFill>
              <a:latin typeface="Nunito"/>
              <a:ea typeface="Nunito"/>
              <a:cs typeface="Nunito"/>
              <a:sym typeface="Nunito"/>
            </a:endParaRPr>
          </a:p>
          <a:p>
            <a:pPr indent="-241300" lvl="0" marL="342900" rtl="0" algn="l">
              <a:lnSpc>
                <a:spcPct val="100000"/>
              </a:lnSpc>
              <a:spcBef>
                <a:spcPts val="1000"/>
              </a:spcBef>
              <a:spcAft>
                <a:spcPts val="0"/>
              </a:spcAft>
              <a:buSzPts val="1600"/>
              <a:buNone/>
            </a:pPr>
            <a:r>
              <a:t/>
            </a:r>
            <a:endParaRPr sz="2000"/>
          </a:p>
        </p:txBody>
      </p:sp>
      <p:pic>
        <p:nvPicPr>
          <p:cNvPr descr="A diagram of different colored circles&#10;&#10;Description automatically generated" id="155" name="Google Shape;155;p2"/>
          <p:cNvPicPr preferRelativeResize="0"/>
          <p:nvPr/>
        </p:nvPicPr>
        <p:blipFill rotWithShape="1">
          <a:blip r:embed="rId3">
            <a:alphaModFix/>
          </a:blip>
          <a:srcRect b="0" l="0" r="0" t="0"/>
          <a:stretch/>
        </p:blipFill>
        <p:spPr>
          <a:xfrm>
            <a:off x="5205984" y="3770356"/>
            <a:ext cx="4369308" cy="30876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274" name="Google Shape;274;p2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rPr b="1" i="0" lang="en-US">
                <a:solidFill>
                  <a:srgbClr val="000000"/>
                </a:solidFill>
                <a:latin typeface="Lato"/>
                <a:ea typeface="Lato"/>
                <a:cs typeface="Lato"/>
                <a:sym typeface="Lato"/>
              </a:rPr>
              <a:t>Types of Class Variables</a:t>
            </a:r>
            <a:endParaRPr/>
          </a:p>
          <a:p>
            <a:pPr indent="-342900" lvl="0" marL="342900" rtl="0" algn="l">
              <a:lnSpc>
                <a:spcPct val="100000"/>
              </a:lnSpc>
              <a:spcBef>
                <a:spcPts val="1000"/>
              </a:spcBef>
              <a:spcAft>
                <a:spcPts val="0"/>
              </a:spcAft>
              <a:buSzPts val="1440"/>
              <a:buFont typeface="Trebuchet MS"/>
              <a:buAutoNum type="arabicPeriod"/>
            </a:pPr>
            <a:r>
              <a:rPr b="1" i="0" lang="en-US">
                <a:solidFill>
                  <a:srgbClr val="404040"/>
                </a:solidFill>
                <a:latin typeface="Inter"/>
                <a:ea typeface="Inter"/>
                <a:cs typeface="Inter"/>
                <a:sym typeface="Inter"/>
              </a:rPr>
              <a:t>Instance Variables</a:t>
            </a:r>
            <a:endParaRPr b="0" i="0">
              <a:solidFill>
                <a:srgbClr val="404040"/>
              </a:solidFill>
              <a:latin typeface="Inter"/>
              <a:ea typeface="Inter"/>
              <a:cs typeface="Inter"/>
              <a:sym typeface="Inter"/>
            </a:endParaRPr>
          </a:p>
          <a:p>
            <a:pPr indent="-342900" lvl="0" marL="342900" rtl="0" algn="l">
              <a:lnSpc>
                <a:spcPct val="100000"/>
              </a:lnSpc>
              <a:spcBef>
                <a:spcPts val="300"/>
              </a:spcBef>
              <a:spcAft>
                <a:spcPts val="0"/>
              </a:spcAft>
              <a:buSzPts val="1440"/>
              <a:buFont typeface="Trebuchet MS"/>
              <a:buAutoNum type="arabicPeriod"/>
            </a:pPr>
            <a:r>
              <a:rPr b="1" i="0" lang="en-US">
                <a:solidFill>
                  <a:srgbClr val="404040"/>
                </a:solidFill>
                <a:latin typeface="Inter"/>
                <a:ea typeface="Inter"/>
                <a:cs typeface="Inter"/>
                <a:sym typeface="Inter"/>
              </a:rPr>
              <a:t>Static Variables (Class Variables)</a:t>
            </a:r>
            <a:endParaRPr b="0" i="0">
              <a:solidFill>
                <a:srgbClr val="404040"/>
              </a:solidFill>
              <a:latin typeface="Inter"/>
              <a:ea typeface="Inter"/>
              <a:cs typeface="Inter"/>
              <a:sym typeface="Inter"/>
            </a:endParaRPr>
          </a:p>
          <a:p>
            <a:pPr indent="-342900" lvl="0" marL="342900" rtl="0" algn="l">
              <a:lnSpc>
                <a:spcPct val="100000"/>
              </a:lnSpc>
              <a:spcBef>
                <a:spcPts val="300"/>
              </a:spcBef>
              <a:spcAft>
                <a:spcPts val="0"/>
              </a:spcAft>
              <a:buSzPts val="1440"/>
              <a:buFont typeface="Trebuchet MS"/>
              <a:buAutoNum type="arabicPeriod"/>
            </a:pPr>
            <a:r>
              <a:rPr b="1" i="0" lang="en-US">
                <a:solidFill>
                  <a:srgbClr val="404040"/>
                </a:solidFill>
                <a:latin typeface="Inter"/>
                <a:ea typeface="Inter"/>
                <a:cs typeface="Inter"/>
                <a:sym typeface="Inter"/>
              </a:rPr>
              <a:t>Local Variables</a:t>
            </a:r>
            <a:endParaRPr b="0" i="0">
              <a:solidFill>
                <a:srgbClr val="404040"/>
              </a:solidFill>
              <a:latin typeface="Inter"/>
              <a:ea typeface="Inter"/>
              <a:cs typeface="Inter"/>
              <a:sym typeface="Inter"/>
            </a:endParaRPr>
          </a:p>
          <a:p>
            <a:pPr indent="-251459" lvl="0" marL="342900" rtl="0" algn="l">
              <a:lnSpc>
                <a:spcPct val="100000"/>
              </a:lnSpc>
              <a:spcBef>
                <a:spcPts val="1000"/>
              </a:spcBef>
              <a:spcAft>
                <a:spcPts val="0"/>
              </a:spcAft>
              <a:buSzPts val="1440"/>
              <a:buNone/>
            </a:pPr>
            <a:r>
              <a:t/>
            </a:r>
            <a:endParaRPr/>
          </a:p>
        </p:txBody>
      </p:sp>
      <p:pic>
        <p:nvPicPr>
          <p:cNvPr id="275" name="Google Shape;275;p20"/>
          <p:cNvPicPr preferRelativeResize="0"/>
          <p:nvPr/>
        </p:nvPicPr>
        <p:blipFill rotWithShape="1">
          <a:blip r:embed="rId3">
            <a:alphaModFix/>
          </a:blip>
          <a:srcRect b="0" l="0" r="0" t="0"/>
          <a:stretch/>
        </p:blipFill>
        <p:spPr>
          <a:xfrm>
            <a:off x="5465131" y="80257"/>
            <a:ext cx="4204163" cy="3700285"/>
          </a:xfrm>
          <a:prstGeom prst="rect">
            <a:avLst/>
          </a:prstGeom>
          <a:noFill/>
          <a:ln>
            <a:noFill/>
          </a:ln>
        </p:spPr>
      </p:pic>
      <p:pic>
        <p:nvPicPr>
          <p:cNvPr id="276" name="Google Shape;276;p20"/>
          <p:cNvPicPr preferRelativeResize="0"/>
          <p:nvPr/>
        </p:nvPicPr>
        <p:blipFill rotWithShape="1">
          <a:blip r:embed="rId4">
            <a:alphaModFix/>
          </a:blip>
          <a:srcRect b="0" l="0" r="0" t="0"/>
          <a:stretch/>
        </p:blipFill>
        <p:spPr>
          <a:xfrm>
            <a:off x="2556501" y="3287415"/>
            <a:ext cx="2513338" cy="2646457"/>
          </a:xfrm>
          <a:prstGeom prst="rect">
            <a:avLst/>
          </a:prstGeom>
          <a:noFill/>
          <a:ln>
            <a:noFill/>
          </a:ln>
        </p:spPr>
      </p:pic>
      <p:pic>
        <p:nvPicPr>
          <p:cNvPr id="277" name="Google Shape;277;p20"/>
          <p:cNvPicPr preferRelativeResize="0"/>
          <p:nvPr/>
        </p:nvPicPr>
        <p:blipFill rotWithShape="1">
          <a:blip r:embed="rId5">
            <a:alphaModFix/>
          </a:blip>
          <a:srcRect b="0" l="0" r="0" t="0"/>
          <a:stretch/>
        </p:blipFill>
        <p:spPr>
          <a:xfrm>
            <a:off x="5465131" y="3831582"/>
            <a:ext cx="3670244" cy="23743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283" name="Google Shape;283;p21"/>
          <p:cNvPicPr preferRelativeResize="0"/>
          <p:nvPr>
            <p:ph idx="1" type="body"/>
          </p:nvPr>
        </p:nvPicPr>
        <p:blipFill rotWithShape="1">
          <a:blip r:embed="rId3">
            <a:alphaModFix/>
          </a:blip>
          <a:srcRect b="0" l="0" r="0" t="0"/>
          <a:stretch/>
        </p:blipFill>
        <p:spPr>
          <a:xfrm>
            <a:off x="768485" y="2161916"/>
            <a:ext cx="7894022" cy="33671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289" name="Google Shape;289;p2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rPr b="1" i="0" lang="en-US">
                <a:solidFill>
                  <a:srgbClr val="000000"/>
                </a:solidFill>
                <a:latin typeface="Lato"/>
                <a:ea typeface="Lato"/>
                <a:cs typeface="Lato"/>
                <a:sym typeface="Lato"/>
              </a:rPr>
              <a:t>Creating (Declaring) Java Class Methods</a:t>
            </a:r>
            <a:endParaRPr/>
          </a:p>
          <a:p>
            <a:pPr indent="-342900" lvl="0" marL="342900" rtl="0" algn="just">
              <a:lnSpc>
                <a:spcPct val="100000"/>
              </a:lnSpc>
              <a:spcBef>
                <a:spcPts val="1000"/>
              </a:spcBef>
              <a:spcAft>
                <a:spcPts val="0"/>
              </a:spcAft>
              <a:buSzPts val="1440"/>
              <a:buFont typeface="Arial"/>
              <a:buChar char="•"/>
            </a:pPr>
            <a:r>
              <a:rPr b="1" i="0" lang="en-US">
                <a:solidFill>
                  <a:srgbClr val="000000"/>
                </a:solidFill>
                <a:latin typeface="Arial"/>
                <a:ea typeface="Arial"/>
                <a:cs typeface="Arial"/>
                <a:sym typeface="Arial"/>
              </a:rPr>
              <a:t>modifier</a:t>
            </a:r>
            <a:r>
              <a:rPr b="0" i="0" lang="en-US">
                <a:solidFill>
                  <a:srgbClr val="000000"/>
                </a:solidFill>
                <a:latin typeface="Verdana"/>
                <a:ea typeface="Verdana"/>
                <a:cs typeface="Verdana"/>
                <a:sym typeface="Verdana"/>
              </a:rPr>
              <a:t> − It defines the access type of the method and it is optional to use.</a:t>
            </a:r>
            <a:endParaRPr/>
          </a:p>
          <a:p>
            <a:pPr indent="-342900" lvl="0" marL="342900" rtl="0" algn="just">
              <a:lnSpc>
                <a:spcPct val="100000"/>
              </a:lnSpc>
              <a:spcBef>
                <a:spcPts val="1000"/>
              </a:spcBef>
              <a:spcAft>
                <a:spcPts val="0"/>
              </a:spcAft>
              <a:buSzPts val="1440"/>
              <a:buFont typeface="Arial"/>
              <a:buChar char="•"/>
            </a:pPr>
            <a:r>
              <a:rPr b="1" i="0" lang="en-US">
                <a:solidFill>
                  <a:srgbClr val="000000"/>
                </a:solidFill>
                <a:latin typeface="Arial"/>
                <a:ea typeface="Arial"/>
                <a:cs typeface="Arial"/>
                <a:sym typeface="Arial"/>
              </a:rPr>
              <a:t>returnType</a:t>
            </a:r>
            <a:r>
              <a:rPr b="0" i="0" lang="en-US">
                <a:solidFill>
                  <a:srgbClr val="000000"/>
                </a:solidFill>
                <a:latin typeface="Verdana"/>
                <a:ea typeface="Verdana"/>
                <a:cs typeface="Verdana"/>
                <a:sym typeface="Verdana"/>
              </a:rPr>
              <a:t> − The returns </a:t>
            </a:r>
            <a:r>
              <a:rPr b="0" i="0" lang="en-US" u="sng" strike="noStrike">
                <a:solidFill>
                  <a:srgbClr val="40A944"/>
                </a:solidFill>
                <a:latin typeface="Verdana"/>
                <a:ea typeface="Verdana"/>
                <a:cs typeface="Verdana"/>
                <a:sym typeface="Verdana"/>
                <a:hlinkClick r:id="rId3">
                  <a:extLst>
                    <a:ext uri="{A12FA001-AC4F-418D-AE19-62706E023703}">
                      <ahyp:hlinkClr val="tx"/>
                    </a:ext>
                  </a:extLst>
                </a:hlinkClick>
              </a:rPr>
              <a:t>data type</a:t>
            </a:r>
            <a:r>
              <a:rPr b="0" i="0" lang="en-US">
                <a:solidFill>
                  <a:srgbClr val="000000"/>
                </a:solidFill>
                <a:latin typeface="Verdana"/>
                <a:ea typeface="Verdana"/>
                <a:cs typeface="Verdana"/>
                <a:sym typeface="Verdana"/>
              </a:rPr>
              <a:t> of the class method.</a:t>
            </a:r>
            <a:endParaRPr/>
          </a:p>
          <a:p>
            <a:pPr indent="-342900" lvl="0" marL="342900" rtl="0" algn="just">
              <a:lnSpc>
                <a:spcPct val="100000"/>
              </a:lnSpc>
              <a:spcBef>
                <a:spcPts val="1000"/>
              </a:spcBef>
              <a:spcAft>
                <a:spcPts val="0"/>
              </a:spcAft>
              <a:buSzPts val="1440"/>
              <a:buFont typeface="Arial"/>
              <a:buChar char="•"/>
            </a:pPr>
            <a:r>
              <a:rPr b="1" i="0" lang="en-US">
                <a:solidFill>
                  <a:srgbClr val="000000"/>
                </a:solidFill>
                <a:latin typeface="Arial"/>
                <a:ea typeface="Arial"/>
                <a:cs typeface="Arial"/>
                <a:sym typeface="Arial"/>
              </a:rPr>
              <a:t>nameOfMethod</a:t>
            </a:r>
            <a:r>
              <a:rPr b="0" i="0" lang="en-US">
                <a:solidFill>
                  <a:srgbClr val="000000"/>
                </a:solidFill>
                <a:latin typeface="Verdana"/>
                <a:ea typeface="Verdana"/>
                <a:cs typeface="Verdana"/>
                <a:sym typeface="Verdana"/>
              </a:rPr>
              <a:t> − This is the method name. The method signature consists of the method name and the parameter list.</a:t>
            </a:r>
            <a:endParaRPr/>
          </a:p>
          <a:p>
            <a:pPr indent="-342900" lvl="0" marL="342900" rtl="0" algn="just">
              <a:lnSpc>
                <a:spcPct val="100000"/>
              </a:lnSpc>
              <a:spcBef>
                <a:spcPts val="1000"/>
              </a:spcBef>
              <a:spcAft>
                <a:spcPts val="0"/>
              </a:spcAft>
              <a:buSzPts val="1440"/>
              <a:buFont typeface="Arial"/>
              <a:buChar char="•"/>
            </a:pPr>
            <a:r>
              <a:rPr b="1" i="0" lang="en-US">
                <a:solidFill>
                  <a:srgbClr val="000000"/>
                </a:solidFill>
                <a:latin typeface="Arial"/>
                <a:ea typeface="Arial"/>
                <a:cs typeface="Arial"/>
                <a:sym typeface="Arial"/>
              </a:rPr>
              <a:t>Parameter List</a:t>
            </a:r>
            <a:r>
              <a:rPr b="0" i="0" lang="en-US">
                <a:solidFill>
                  <a:srgbClr val="000000"/>
                </a:solidFill>
                <a:latin typeface="Verdana"/>
                <a:ea typeface="Verdana"/>
                <a:cs typeface="Verdana"/>
                <a:sym typeface="Verdana"/>
              </a:rPr>
              <a:t> − The list of parameters, it is the type, order, and number of parameters of a method. These are optional, method may contain zero parameters.</a:t>
            </a:r>
            <a:endParaRPr/>
          </a:p>
          <a:p>
            <a:pPr indent="-342900" lvl="0" marL="342900" rtl="0" algn="just">
              <a:lnSpc>
                <a:spcPct val="100000"/>
              </a:lnSpc>
              <a:spcBef>
                <a:spcPts val="1000"/>
              </a:spcBef>
              <a:spcAft>
                <a:spcPts val="0"/>
              </a:spcAft>
              <a:buSzPts val="1440"/>
              <a:buFont typeface="Arial"/>
              <a:buChar char="•"/>
            </a:pPr>
            <a:r>
              <a:rPr b="1" i="0" lang="en-US">
                <a:solidFill>
                  <a:srgbClr val="000000"/>
                </a:solidFill>
                <a:latin typeface="Arial"/>
                <a:ea typeface="Arial"/>
                <a:cs typeface="Arial"/>
                <a:sym typeface="Arial"/>
              </a:rPr>
              <a:t>method body</a:t>
            </a:r>
            <a:r>
              <a:rPr b="0" i="0" lang="en-US">
                <a:solidFill>
                  <a:srgbClr val="000000"/>
                </a:solidFill>
                <a:latin typeface="Verdana"/>
                <a:ea typeface="Verdana"/>
                <a:cs typeface="Verdana"/>
                <a:sym typeface="Verdana"/>
              </a:rPr>
              <a:t> − The method body defines what the method does with the statements.</a:t>
            </a:r>
            <a:endParaRPr/>
          </a:p>
          <a:p>
            <a:pPr indent="0" lvl="0" marL="0" rtl="0" algn="l">
              <a:lnSpc>
                <a:spcPct val="100000"/>
              </a:lnSpc>
              <a:spcBef>
                <a:spcPts val="1000"/>
              </a:spcBef>
              <a:spcAft>
                <a:spcPts val="0"/>
              </a:spcAft>
              <a:buSzPts val="1440"/>
              <a:buNone/>
            </a:pPr>
            <a:r>
              <a:t/>
            </a:r>
            <a:endParaRPr b="1">
              <a:solidFill>
                <a:srgbClr val="000000"/>
              </a:solidFill>
              <a:latin typeface="Lato"/>
              <a:ea typeface="Lato"/>
              <a:cs typeface="Lato"/>
              <a:sym typeface="Lato"/>
            </a:endParaRPr>
          </a:p>
          <a:p>
            <a:pPr indent="-251459" lvl="0" marL="342900" rtl="0" algn="l">
              <a:lnSpc>
                <a:spcPct val="100000"/>
              </a:lnSpc>
              <a:spcBef>
                <a:spcPts val="1000"/>
              </a:spcBef>
              <a:spcAft>
                <a:spcPts val="0"/>
              </a:spcAft>
              <a:buSzPts val="1440"/>
              <a:buNone/>
            </a:pPr>
            <a:r>
              <a:t/>
            </a:r>
            <a:endParaRPr b="1" i="0">
              <a:solidFill>
                <a:srgbClr val="000000"/>
              </a:solidFill>
              <a:latin typeface="Lato"/>
              <a:ea typeface="Lato"/>
              <a:cs typeface="Lato"/>
              <a:sym typeface="Lato"/>
            </a:endParaRPr>
          </a:p>
          <a:p>
            <a:pPr indent="-251459" lvl="0" marL="342900" rtl="0" algn="l">
              <a:lnSpc>
                <a:spcPct val="100000"/>
              </a:lnSpc>
              <a:spcBef>
                <a:spcPts val="1000"/>
              </a:spcBef>
              <a:spcAft>
                <a:spcPts val="0"/>
              </a:spcAft>
              <a:buSzPts val="1440"/>
              <a:buNone/>
            </a:pPr>
            <a:r>
              <a:t/>
            </a:r>
            <a:endParaRPr/>
          </a:p>
        </p:txBody>
      </p:sp>
      <p:pic>
        <p:nvPicPr>
          <p:cNvPr id="290" name="Google Shape;290;p22"/>
          <p:cNvPicPr preferRelativeResize="0"/>
          <p:nvPr/>
        </p:nvPicPr>
        <p:blipFill rotWithShape="1">
          <a:blip r:embed="rId4">
            <a:alphaModFix/>
          </a:blip>
          <a:srcRect b="0" l="0" r="0" t="0"/>
          <a:stretch/>
        </p:blipFill>
        <p:spPr>
          <a:xfrm>
            <a:off x="250398" y="379411"/>
            <a:ext cx="5696745" cy="1428949"/>
          </a:xfrm>
          <a:prstGeom prst="rect">
            <a:avLst/>
          </a:prstGeom>
          <a:noFill/>
          <a:ln>
            <a:noFill/>
          </a:ln>
        </p:spPr>
      </p:pic>
      <p:pic>
        <p:nvPicPr>
          <p:cNvPr id="291" name="Google Shape;291;p22"/>
          <p:cNvPicPr preferRelativeResize="0"/>
          <p:nvPr/>
        </p:nvPicPr>
        <p:blipFill rotWithShape="1">
          <a:blip r:embed="rId5">
            <a:alphaModFix/>
          </a:blip>
          <a:srcRect b="0" l="0" r="0" t="0"/>
          <a:stretch/>
        </p:blipFill>
        <p:spPr>
          <a:xfrm>
            <a:off x="7886247" y="81176"/>
            <a:ext cx="3628419" cy="23776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297" name="Google Shape;297;p2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SzPct val="79999"/>
              <a:buNone/>
            </a:pPr>
            <a:r>
              <a:rPr b="1" i="0" lang="en-US">
                <a:latin typeface="Montserrat"/>
                <a:ea typeface="Montserrat"/>
                <a:cs typeface="Montserrat"/>
                <a:sym typeface="Montserrat"/>
              </a:rPr>
              <a:t>Polymorphism</a:t>
            </a:r>
            <a:endParaRPr/>
          </a:p>
          <a:p>
            <a:pPr indent="-342900" lvl="0" marL="342900" rtl="0" algn="l">
              <a:lnSpc>
                <a:spcPct val="100000"/>
              </a:lnSpc>
              <a:spcBef>
                <a:spcPts val="1000"/>
              </a:spcBef>
              <a:spcAft>
                <a:spcPts val="0"/>
              </a:spcAft>
              <a:buSzPct val="79999"/>
              <a:buChar char="►"/>
            </a:pPr>
            <a:r>
              <a:rPr b="0" i="0" lang="en-US">
                <a:solidFill>
                  <a:srgbClr val="333333"/>
                </a:solidFill>
                <a:latin typeface="Montserrat"/>
                <a:ea typeface="Montserrat"/>
                <a:cs typeface="Montserrat"/>
                <a:sym typeface="Montserrat"/>
              </a:rPr>
              <a:t>If </a:t>
            </a:r>
            <a:r>
              <a:rPr b="0" i="1" lang="en-US">
                <a:solidFill>
                  <a:srgbClr val="333333"/>
                </a:solidFill>
                <a:latin typeface="Montserrat"/>
                <a:ea typeface="Montserrat"/>
                <a:cs typeface="Montserrat"/>
                <a:sym typeface="Montserrat"/>
              </a:rPr>
              <a:t>one task is performed in different ways</a:t>
            </a:r>
            <a:r>
              <a:rPr b="0" i="0" lang="en-US">
                <a:solidFill>
                  <a:srgbClr val="333333"/>
                </a:solidFill>
                <a:latin typeface="Montserrat"/>
                <a:ea typeface="Montserrat"/>
                <a:cs typeface="Montserrat"/>
                <a:sym typeface="Montserrat"/>
              </a:rPr>
              <a:t>, it is known as polymorphism.</a:t>
            </a:r>
            <a:endParaRPr/>
          </a:p>
          <a:p>
            <a:pPr indent="-342900" lvl="0" marL="342900" rtl="0" algn="l">
              <a:lnSpc>
                <a:spcPct val="100000"/>
              </a:lnSpc>
              <a:spcBef>
                <a:spcPts val="1000"/>
              </a:spcBef>
              <a:spcAft>
                <a:spcPts val="0"/>
              </a:spcAft>
              <a:buSzPct val="79999"/>
              <a:buChar char="►"/>
            </a:pPr>
            <a:r>
              <a:rPr b="0" i="0" lang="en-US">
                <a:solidFill>
                  <a:srgbClr val="333333"/>
                </a:solidFill>
                <a:latin typeface="Montserrat"/>
                <a:ea typeface="Montserrat"/>
                <a:cs typeface="Montserrat"/>
                <a:sym typeface="Montserrat"/>
              </a:rPr>
              <a:t>n Java, we use method overloading and method overriding to achieve polymorphism.</a:t>
            </a:r>
            <a:endParaRPr/>
          </a:p>
          <a:p>
            <a:pPr indent="0" lvl="0" marL="0" rtl="0" algn="l">
              <a:lnSpc>
                <a:spcPct val="100000"/>
              </a:lnSpc>
              <a:spcBef>
                <a:spcPts val="1000"/>
              </a:spcBef>
              <a:spcAft>
                <a:spcPts val="0"/>
              </a:spcAft>
              <a:buSzPct val="79999"/>
              <a:buNone/>
            </a:pPr>
            <a:r>
              <a:rPr b="1" i="0" lang="en-US">
                <a:solidFill>
                  <a:srgbClr val="404040"/>
                </a:solidFill>
                <a:latin typeface="Inter"/>
                <a:ea typeface="Inter"/>
                <a:cs typeface="Inter"/>
                <a:sym typeface="Inter"/>
              </a:rPr>
              <a:t>Method Overloading</a:t>
            </a:r>
            <a:endParaRPr/>
          </a:p>
          <a:p>
            <a:pPr indent="-342900" lvl="0" marL="342900" rtl="0" algn="l">
              <a:lnSpc>
                <a:spcPct val="100000"/>
              </a:lnSpc>
              <a:spcBef>
                <a:spcPts val="1000"/>
              </a:spcBef>
              <a:spcAft>
                <a:spcPts val="0"/>
              </a:spcAft>
              <a:buSzPct val="79999"/>
              <a:buFont typeface="Arial"/>
              <a:buChar char="•"/>
            </a:pPr>
            <a:r>
              <a:rPr b="1" i="0" lang="en-US">
                <a:solidFill>
                  <a:srgbClr val="404040"/>
                </a:solidFill>
                <a:latin typeface="Inter"/>
                <a:ea typeface="Inter"/>
                <a:cs typeface="Inter"/>
                <a:sym typeface="Inter"/>
              </a:rPr>
              <a:t>Definition</a:t>
            </a:r>
            <a:r>
              <a:rPr b="0" i="0" lang="en-US">
                <a:solidFill>
                  <a:srgbClr val="404040"/>
                </a:solidFill>
                <a:latin typeface="Inter"/>
                <a:ea typeface="Inter"/>
                <a:cs typeface="Inter"/>
                <a:sym typeface="Inter"/>
              </a:rPr>
              <a:t>: Method overloading occurs when a class has multiple methods with the </a:t>
            </a:r>
            <a:r>
              <a:rPr b="1" i="0" lang="en-US">
                <a:solidFill>
                  <a:srgbClr val="404040"/>
                </a:solidFill>
                <a:latin typeface="Inter"/>
                <a:ea typeface="Inter"/>
                <a:cs typeface="Inter"/>
                <a:sym typeface="Inter"/>
              </a:rPr>
              <a:t>same name</a:t>
            </a:r>
            <a:r>
              <a:rPr b="0" i="0" lang="en-US">
                <a:solidFill>
                  <a:srgbClr val="404040"/>
                </a:solidFill>
                <a:latin typeface="Inter"/>
                <a:ea typeface="Inter"/>
                <a:cs typeface="Inter"/>
                <a:sym typeface="Inter"/>
              </a:rPr>
              <a:t> but </a:t>
            </a:r>
            <a:r>
              <a:rPr b="1" i="0" lang="en-US">
                <a:solidFill>
                  <a:srgbClr val="404040"/>
                </a:solidFill>
                <a:latin typeface="Inter"/>
                <a:ea typeface="Inter"/>
                <a:cs typeface="Inter"/>
                <a:sym typeface="Inter"/>
              </a:rPr>
              <a:t>different parameters</a:t>
            </a:r>
            <a:r>
              <a:rPr b="0" i="0" lang="en-US">
                <a:solidFill>
                  <a:srgbClr val="404040"/>
                </a:solidFill>
                <a:latin typeface="Inter"/>
                <a:ea typeface="Inter"/>
                <a:cs typeface="Inter"/>
                <a:sym typeface="Inter"/>
              </a:rPr>
              <a:t> (different number of parameters, types of parameters, or order of parameters).</a:t>
            </a:r>
            <a:endParaRPr/>
          </a:p>
          <a:p>
            <a:pPr indent="-342900" lvl="0" marL="342900" rtl="0" algn="l">
              <a:lnSpc>
                <a:spcPct val="100000"/>
              </a:lnSpc>
              <a:spcBef>
                <a:spcPts val="300"/>
              </a:spcBef>
              <a:spcAft>
                <a:spcPts val="0"/>
              </a:spcAft>
              <a:buSzPct val="79999"/>
              <a:buFont typeface="Arial"/>
              <a:buChar char="•"/>
            </a:pPr>
            <a:r>
              <a:rPr b="1" i="0" lang="en-US">
                <a:solidFill>
                  <a:srgbClr val="404040"/>
                </a:solidFill>
                <a:latin typeface="Inter"/>
                <a:ea typeface="Inter"/>
                <a:cs typeface="Inter"/>
                <a:sym typeface="Inter"/>
              </a:rPr>
              <a:t>Purpose</a:t>
            </a:r>
            <a:r>
              <a:rPr b="0" i="0" lang="en-US">
                <a:solidFill>
                  <a:srgbClr val="404040"/>
                </a:solidFill>
                <a:latin typeface="Inter"/>
                <a:ea typeface="Inter"/>
                <a:cs typeface="Inter"/>
                <a:sym typeface="Inter"/>
              </a:rPr>
              <a:t>: It allows you to perform the same operation in different ways depending on the input.</a:t>
            </a:r>
            <a:endParaRPr/>
          </a:p>
          <a:p>
            <a:pPr indent="-342900" lvl="0" marL="342900" rtl="0" algn="l">
              <a:lnSpc>
                <a:spcPct val="100000"/>
              </a:lnSpc>
              <a:spcBef>
                <a:spcPts val="300"/>
              </a:spcBef>
              <a:spcAft>
                <a:spcPts val="0"/>
              </a:spcAft>
              <a:buSzPct val="79999"/>
              <a:buFont typeface="Arial"/>
              <a:buChar char="•"/>
            </a:pPr>
            <a:r>
              <a:rPr b="1" i="0" lang="en-US">
                <a:solidFill>
                  <a:srgbClr val="404040"/>
                </a:solidFill>
                <a:latin typeface="Inter"/>
                <a:ea typeface="Inter"/>
                <a:cs typeface="Inter"/>
                <a:sym typeface="Inter"/>
              </a:rPr>
              <a:t>Rules</a:t>
            </a:r>
            <a:r>
              <a:rPr b="0" i="0" lang="en-US">
                <a:solidFill>
                  <a:srgbClr val="404040"/>
                </a:solidFill>
                <a:latin typeface="Inter"/>
                <a:ea typeface="Inter"/>
                <a:cs typeface="Inter"/>
                <a:sym typeface="Inter"/>
              </a:rPr>
              <a:t>:</a:t>
            </a:r>
            <a:endParaRPr/>
          </a:p>
          <a:p>
            <a:pPr indent="-285750" lvl="1" marL="742950" rtl="0" algn="l">
              <a:lnSpc>
                <a:spcPct val="100000"/>
              </a:lnSpc>
              <a:spcBef>
                <a:spcPts val="600"/>
              </a:spcBef>
              <a:spcAft>
                <a:spcPts val="0"/>
              </a:spcAft>
              <a:buSzPct val="80000"/>
              <a:buFont typeface="Arial"/>
              <a:buChar char="•"/>
            </a:pPr>
            <a:r>
              <a:rPr b="0" i="0" lang="en-US">
                <a:solidFill>
                  <a:srgbClr val="404040"/>
                </a:solidFill>
                <a:latin typeface="Inter"/>
                <a:ea typeface="Inter"/>
                <a:cs typeface="Inter"/>
                <a:sym typeface="Inter"/>
              </a:rPr>
              <a:t>Methods must have the same name.</a:t>
            </a:r>
            <a:endParaRPr/>
          </a:p>
          <a:p>
            <a:pPr indent="-285750" lvl="1" marL="742950" rtl="0" algn="l">
              <a:lnSpc>
                <a:spcPct val="100000"/>
              </a:lnSpc>
              <a:spcBef>
                <a:spcPts val="300"/>
              </a:spcBef>
              <a:spcAft>
                <a:spcPts val="0"/>
              </a:spcAft>
              <a:buSzPct val="80000"/>
              <a:buFont typeface="Arial"/>
              <a:buChar char="•"/>
            </a:pPr>
            <a:r>
              <a:rPr b="0" i="0" lang="en-US">
                <a:solidFill>
                  <a:srgbClr val="404040"/>
                </a:solidFill>
                <a:latin typeface="Inter"/>
                <a:ea typeface="Inter"/>
                <a:cs typeface="Inter"/>
                <a:sym typeface="Inter"/>
              </a:rPr>
              <a:t>Methods must have different parameter lists (number, type, or order of parameters).</a:t>
            </a:r>
            <a:endParaRPr/>
          </a:p>
          <a:p>
            <a:pPr indent="-285750" lvl="1" marL="742950" rtl="0" algn="l">
              <a:lnSpc>
                <a:spcPct val="100000"/>
              </a:lnSpc>
              <a:spcBef>
                <a:spcPts val="300"/>
              </a:spcBef>
              <a:spcAft>
                <a:spcPts val="0"/>
              </a:spcAft>
              <a:buSzPct val="80000"/>
              <a:buFont typeface="Arial"/>
              <a:buChar char="•"/>
            </a:pPr>
            <a:r>
              <a:rPr b="0" i="0" lang="en-US">
                <a:solidFill>
                  <a:srgbClr val="404040"/>
                </a:solidFill>
                <a:latin typeface="Inter"/>
                <a:ea typeface="Inter"/>
                <a:cs typeface="Inter"/>
                <a:sym typeface="Inter"/>
              </a:rPr>
              <a:t>Return type can be the same or different.</a:t>
            </a:r>
            <a:endParaRPr/>
          </a:p>
          <a:p>
            <a:pPr indent="-285750" lvl="1" marL="742950" rtl="0" algn="l">
              <a:lnSpc>
                <a:spcPct val="100000"/>
              </a:lnSpc>
              <a:spcBef>
                <a:spcPts val="300"/>
              </a:spcBef>
              <a:spcAft>
                <a:spcPts val="0"/>
              </a:spcAft>
              <a:buSzPct val="80000"/>
              <a:buFont typeface="Arial"/>
              <a:buChar char="•"/>
            </a:pPr>
            <a:r>
              <a:rPr b="0" i="0" lang="en-US">
                <a:solidFill>
                  <a:srgbClr val="404040"/>
                </a:solidFill>
                <a:latin typeface="Inter"/>
                <a:ea typeface="Inter"/>
                <a:cs typeface="Inter"/>
                <a:sym typeface="Inter"/>
              </a:rPr>
              <a:t>Overloading can happen in the same class or in a subclass.</a:t>
            </a:r>
            <a:endParaRPr/>
          </a:p>
          <a:p>
            <a:pPr indent="-258318" lvl="0" marL="342900" rtl="0" algn="l">
              <a:lnSpc>
                <a:spcPct val="100000"/>
              </a:lnSpc>
              <a:spcBef>
                <a:spcPts val="1000"/>
              </a:spcBef>
              <a:spcAft>
                <a:spcPts val="0"/>
              </a:spcAft>
              <a:buSzPct val="79999"/>
              <a:buNone/>
            </a:pPr>
            <a:r>
              <a:t/>
            </a:r>
            <a:endParaRPr b="1" i="0">
              <a:latin typeface="Montserrat"/>
              <a:ea typeface="Montserrat"/>
              <a:cs typeface="Montserrat"/>
              <a:sym typeface="Montserrat"/>
            </a:endParaRPr>
          </a:p>
          <a:p>
            <a:pPr indent="-258318" lvl="0" marL="342900" rtl="0" algn="l">
              <a:lnSpc>
                <a:spcPct val="100000"/>
              </a:lnSpc>
              <a:spcBef>
                <a:spcPts val="1000"/>
              </a:spcBef>
              <a:spcAft>
                <a:spcPts val="0"/>
              </a:spcAft>
              <a:buSzPct val="79999"/>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303" name="Google Shape;303;p24"/>
          <p:cNvPicPr preferRelativeResize="0"/>
          <p:nvPr>
            <p:ph idx="1" type="body"/>
          </p:nvPr>
        </p:nvPicPr>
        <p:blipFill rotWithShape="1">
          <a:blip r:embed="rId3">
            <a:alphaModFix/>
          </a:blip>
          <a:srcRect b="0" l="0" r="0" t="0"/>
          <a:stretch/>
        </p:blipFill>
        <p:spPr>
          <a:xfrm>
            <a:off x="1738989" y="1930400"/>
            <a:ext cx="5326193" cy="38814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309" name="Google Shape;309;p2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rPr b="1" i="0" lang="en-US">
                <a:solidFill>
                  <a:srgbClr val="404040"/>
                </a:solidFill>
                <a:latin typeface="Inter"/>
                <a:ea typeface="Inter"/>
                <a:cs typeface="Inter"/>
                <a:sym typeface="Inter"/>
              </a:rPr>
              <a:t>Method Overriding</a:t>
            </a:r>
            <a:endParaRPr/>
          </a:p>
          <a:p>
            <a:pPr indent="-342900" lvl="0" marL="342900" rtl="0" algn="l">
              <a:lnSpc>
                <a:spcPct val="100000"/>
              </a:lnSpc>
              <a:spcBef>
                <a:spcPts val="1000"/>
              </a:spcBef>
              <a:spcAft>
                <a:spcPts val="0"/>
              </a:spcAft>
              <a:buSzPts val="1440"/>
              <a:buFont typeface="Arial"/>
              <a:buChar char="•"/>
            </a:pPr>
            <a:r>
              <a:rPr b="1" i="0" lang="en-US">
                <a:solidFill>
                  <a:srgbClr val="404040"/>
                </a:solidFill>
                <a:latin typeface="Inter"/>
                <a:ea typeface="Inter"/>
                <a:cs typeface="Inter"/>
                <a:sym typeface="Inter"/>
              </a:rPr>
              <a:t>Definition</a:t>
            </a:r>
            <a:r>
              <a:rPr b="0" i="0" lang="en-US">
                <a:solidFill>
                  <a:srgbClr val="404040"/>
                </a:solidFill>
                <a:latin typeface="Inter"/>
                <a:ea typeface="Inter"/>
                <a:cs typeface="Inter"/>
                <a:sym typeface="Inter"/>
              </a:rPr>
              <a:t>: Method overriding occurs when a subclass provides a specific implementation of a method that is already defined in its superclass.</a:t>
            </a:r>
            <a:endParaRPr/>
          </a:p>
          <a:p>
            <a:pPr indent="-342900" lvl="0" marL="342900" rtl="0" algn="l">
              <a:lnSpc>
                <a:spcPct val="100000"/>
              </a:lnSpc>
              <a:spcBef>
                <a:spcPts val="300"/>
              </a:spcBef>
              <a:spcAft>
                <a:spcPts val="0"/>
              </a:spcAft>
              <a:buSzPts val="1440"/>
              <a:buFont typeface="Arial"/>
              <a:buChar char="•"/>
            </a:pPr>
            <a:r>
              <a:rPr b="1" i="0" lang="en-US">
                <a:solidFill>
                  <a:srgbClr val="404040"/>
                </a:solidFill>
                <a:latin typeface="Inter"/>
                <a:ea typeface="Inter"/>
                <a:cs typeface="Inter"/>
                <a:sym typeface="Inter"/>
              </a:rPr>
              <a:t>Purpose</a:t>
            </a:r>
            <a:r>
              <a:rPr b="0" i="0" lang="en-US">
                <a:solidFill>
                  <a:srgbClr val="404040"/>
                </a:solidFill>
                <a:latin typeface="Inter"/>
                <a:ea typeface="Inter"/>
                <a:cs typeface="Inter"/>
                <a:sym typeface="Inter"/>
              </a:rPr>
              <a:t>: It allows a subclass to modify or extend the behavior of a method inherited from its superclass.</a:t>
            </a:r>
            <a:endParaRPr/>
          </a:p>
          <a:p>
            <a:pPr indent="0" lvl="0" marL="0" rtl="0" algn="l">
              <a:lnSpc>
                <a:spcPct val="100000"/>
              </a:lnSpc>
              <a:spcBef>
                <a:spcPts val="300"/>
              </a:spcBef>
              <a:spcAft>
                <a:spcPts val="0"/>
              </a:spcAft>
              <a:buSzPts val="1440"/>
              <a:buNone/>
            </a:pPr>
            <a:r>
              <a:rPr b="1" i="0" lang="en-US">
                <a:solidFill>
                  <a:srgbClr val="404040"/>
                </a:solidFill>
                <a:latin typeface="Inter"/>
                <a:ea typeface="Inter"/>
                <a:cs typeface="Inter"/>
                <a:sym typeface="Inter"/>
              </a:rPr>
              <a:t>Rules</a:t>
            </a:r>
            <a:endParaRPr b="0" i="0">
              <a:solidFill>
                <a:srgbClr val="404040"/>
              </a:solidFill>
              <a:latin typeface="Inter"/>
              <a:ea typeface="Inter"/>
              <a:cs typeface="Inter"/>
              <a:sym typeface="Inter"/>
            </a:endParaRPr>
          </a:p>
          <a:p>
            <a:pPr indent="0" lvl="0" marL="0" marR="0" rtl="0" algn="l">
              <a:lnSpc>
                <a:spcPct val="100000"/>
              </a:lnSpc>
              <a:spcBef>
                <a:spcPts val="0"/>
              </a:spcBef>
              <a:spcAft>
                <a:spcPts val="0"/>
              </a:spcAft>
              <a:buClr>
                <a:srgbClr val="404040"/>
              </a:buClr>
              <a:buSzPts val="1800"/>
              <a:buFont typeface="Inter"/>
              <a:buChar char="•"/>
            </a:pPr>
            <a:r>
              <a:rPr b="0" i="0" lang="en-US" sz="1800" u="none" cap="none" strike="noStrike">
                <a:solidFill>
                  <a:srgbClr val="404040"/>
                </a:solidFill>
                <a:latin typeface="Inter"/>
                <a:ea typeface="Inter"/>
                <a:cs typeface="Inter"/>
                <a:sym typeface="Inter"/>
              </a:rPr>
              <a:t>The method in the subclass must have the </a:t>
            </a:r>
            <a:r>
              <a:rPr b="1" i="0" lang="en-US" sz="1800" u="none" cap="none" strike="noStrike">
                <a:solidFill>
                  <a:srgbClr val="404040"/>
                </a:solidFill>
                <a:latin typeface="Inter"/>
                <a:ea typeface="Inter"/>
                <a:cs typeface="Inter"/>
                <a:sym typeface="Inter"/>
              </a:rPr>
              <a:t>same name</a:t>
            </a:r>
            <a:r>
              <a:rPr b="0" i="0" lang="en-US" sz="1800" u="none" cap="none" strike="noStrike">
                <a:solidFill>
                  <a:srgbClr val="404040"/>
                </a:solidFill>
                <a:latin typeface="Inter"/>
                <a:ea typeface="Inter"/>
                <a:cs typeface="Inter"/>
                <a:sym typeface="Inter"/>
              </a:rPr>
              <a:t>, </a:t>
            </a:r>
            <a:r>
              <a:rPr b="1" i="0" lang="en-US" sz="1800" u="none" cap="none" strike="noStrike">
                <a:solidFill>
                  <a:srgbClr val="404040"/>
                </a:solidFill>
                <a:latin typeface="Inter"/>
                <a:ea typeface="Inter"/>
                <a:cs typeface="Inter"/>
                <a:sym typeface="Inter"/>
              </a:rPr>
              <a:t>return type</a:t>
            </a:r>
            <a:r>
              <a:rPr b="0" i="0" lang="en-US" sz="1800" u="none" cap="none" strike="noStrike">
                <a:solidFill>
                  <a:srgbClr val="404040"/>
                </a:solidFill>
                <a:latin typeface="Inter"/>
                <a:ea typeface="Inter"/>
                <a:cs typeface="Inter"/>
                <a:sym typeface="Inter"/>
              </a:rPr>
              <a:t>, and </a:t>
            </a:r>
            <a:r>
              <a:rPr b="1" i="0" lang="en-US" sz="1800" u="none" cap="none" strike="noStrike">
                <a:solidFill>
                  <a:srgbClr val="404040"/>
                </a:solidFill>
                <a:latin typeface="Inter"/>
                <a:ea typeface="Inter"/>
                <a:cs typeface="Inter"/>
                <a:sym typeface="Inter"/>
              </a:rPr>
              <a:t>parameters</a:t>
            </a:r>
            <a:r>
              <a:rPr b="0" i="0" lang="en-US" sz="1800" u="none" cap="none" strike="noStrike">
                <a:solidFill>
                  <a:srgbClr val="404040"/>
                </a:solidFill>
                <a:latin typeface="Inter"/>
                <a:ea typeface="Inter"/>
                <a:cs typeface="Inter"/>
                <a:sym typeface="Inter"/>
              </a:rPr>
              <a:t> as the method in the superclass.</a:t>
            </a:r>
            <a:endParaRPr/>
          </a:p>
          <a:p>
            <a:pPr indent="0" lvl="0" marL="0" marR="0" rtl="0" algn="l">
              <a:lnSpc>
                <a:spcPct val="100000"/>
              </a:lnSpc>
              <a:spcBef>
                <a:spcPts val="0"/>
              </a:spcBef>
              <a:spcAft>
                <a:spcPts val="0"/>
              </a:spcAft>
              <a:buClr>
                <a:srgbClr val="404040"/>
              </a:buClr>
              <a:buSzPts val="1800"/>
              <a:buFont typeface="Inter"/>
              <a:buChar char="•"/>
            </a:pPr>
            <a:r>
              <a:rPr b="0" i="0" lang="en-US" sz="1800" u="none" cap="none" strike="noStrike">
                <a:solidFill>
                  <a:srgbClr val="404040"/>
                </a:solidFill>
                <a:latin typeface="Inter"/>
                <a:ea typeface="Inter"/>
                <a:cs typeface="Inter"/>
                <a:sym typeface="Inter"/>
              </a:rPr>
              <a:t>The method in the subclass must have the same or a more accessible access modifier (e.g., you cannot override a </a:t>
            </a:r>
            <a:r>
              <a:rPr b="0" i="0" lang="en-US" u="none" cap="none" strike="noStrike">
                <a:solidFill>
                  <a:srgbClr val="404040"/>
                </a:solidFill>
                <a:latin typeface="Arial"/>
                <a:ea typeface="Arial"/>
                <a:cs typeface="Arial"/>
                <a:sym typeface="Arial"/>
              </a:rPr>
              <a:t>public</a:t>
            </a:r>
            <a:r>
              <a:rPr b="0" i="0" lang="en-US" sz="1800" u="none" cap="none" strike="noStrike">
                <a:solidFill>
                  <a:srgbClr val="404040"/>
                </a:solidFill>
                <a:latin typeface="Inter"/>
                <a:ea typeface="Inter"/>
                <a:cs typeface="Inter"/>
                <a:sym typeface="Inter"/>
              </a:rPr>
              <a:t> method with a </a:t>
            </a:r>
            <a:r>
              <a:rPr b="0" i="0" lang="en-US" u="none" cap="none" strike="noStrike">
                <a:solidFill>
                  <a:srgbClr val="404040"/>
                </a:solidFill>
                <a:latin typeface="Arial"/>
                <a:ea typeface="Arial"/>
                <a:cs typeface="Arial"/>
                <a:sym typeface="Arial"/>
              </a:rPr>
              <a:t>private</a:t>
            </a:r>
            <a:r>
              <a:rPr b="0" i="0" lang="en-US" sz="1800" u="none" cap="none" strike="noStrike">
                <a:solidFill>
                  <a:srgbClr val="404040"/>
                </a:solidFill>
                <a:latin typeface="Inter"/>
                <a:ea typeface="Inter"/>
                <a:cs typeface="Inter"/>
                <a:sym typeface="Inter"/>
              </a:rPr>
              <a:t> method).</a:t>
            </a:r>
            <a:endParaRPr/>
          </a:p>
          <a:p>
            <a:pPr indent="0" lvl="0" marL="0" marR="0" rtl="0" algn="l">
              <a:lnSpc>
                <a:spcPct val="100000"/>
              </a:lnSpc>
              <a:spcBef>
                <a:spcPts val="0"/>
              </a:spcBef>
              <a:spcAft>
                <a:spcPts val="0"/>
              </a:spcAft>
              <a:buClr>
                <a:srgbClr val="404040"/>
              </a:buClr>
              <a:buSzPts val="1800"/>
              <a:buFont typeface="Inter"/>
              <a:buChar char="•"/>
            </a:pPr>
            <a:r>
              <a:rPr b="0" i="0" lang="en-US" sz="1800" u="none" cap="none" strike="noStrike">
                <a:solidFill>
                  <a:srgbClr val="404040"/>
                </a:solidFill>
                <a:latin typeface="Inter"/>
                <a:ea typeface="Inter"/>
                <a:cs typeface="Inter"/>
                <a:sym typeface="Inter"/>
              </a:rPr>
              <a:t>Method overriding is used for </a:t>
            </a:r>
            <a:r>
              <a:rPr b="1" i="0" lang="en-US" sz="1800" u="none" cap="none" strike="noStrike">
                <a:solidFill>
                  <a:srgbClr val="404040"/>
                </a:solidFill>
                <a:latin typeface="Inter"/>
                <a:ea typeface="Inter"/>
                <a:cs typeface="Inter"/>
                <a:sym typeface="Inter"/>
              </a:rPr>
              <a:t>runtime polymorphism</a:t>
            </a:r>
            <a:r>
              <a:rPr b="0" i="0" lang="en-US" sz="1800" u="none" cap="none" strike="noStrike">
                <a:solidFill>
                  <a:srgbClr val="404040"/>
                </a:solidFill>
                <a:latin typeface="Inter"/>
                <a:ea typeface="Inter"/>
                <a:cs typeface="Inter"/>
                <a:sym typeface="Inter"/>
              </a:rPr>
              <a:t>.</a:t>
            </a:r>
            <a:endParaRPr/>
          </a:p>
          <a:p>
            <a:pPr indent="-251459" lvl="0" marL="342900" rtl="0" algn="l">
              <a:lnSpc>
                <a:spcPct val="100000"/>
              </a:lnSpc>
              <a:spcBef>
                <a:spcPts val="300"/>
              </a:spcBef>
              <a:spcAft>
                <a:spcPts val="0"/>
              </a:spcAft>
              <a:buSzPts val="1440"/>
              <a:buFont typeface="Arial"/>
              <a:buNone/>
            </a:pPr>
            <a:r>
              <a:t/>
            </a:r>
            <a:endParaRPr b="0" i="0">
              <a:solidFill>
                <a:srgbClr val="404040"/>
              </a:solidFill>
              <a:latin typeface="Inter"/>
              <a:ea typeface="Inter"/>
              <a:cs typeface="Inter"/>
              <a:sym typeface="Inter"/>
            </a:endParaRPr>
          </a:p>
          <a:p>
            <a:pPr indent="-251459" lvl="0" marL="342900" rtl="0" algn="l">
              <a:lnSpc>
                <a:spcPct val="100000"/>
              </a:lnSpc>
              <a:spcBef>
                <a:spcPts val="300"/>
              </a:spcBef>
              <a:spcAft>
                <a:spcPts val="0"/>
              </a:spcAft>
              <a:buSzPts val="1440"/>
              <a:buFont typeface="Arial"/>
              <a:buNone/>
            </a:pPr>
            <a:r>
              <a:t/>
            </a:r>
            <a:endParaRPr b="0" i="0">
              <a:solidFill>
                <a:srgbClr val="404040"/>
              </a:solidFill>
              <a:latin typeface="Inter"/>
              <a:ea typeface="Inter"/>
              <a:cs typeface="Inter"/>
              <a:sym typeface="Inter"/>
            </a:endParaRPr>
          </a:p>
          <a:p>
            <a:pPr indent="-251459" lvl="0" marL="342900" rtl="0" algn="l">
              <a:lnSpc>
                <a:spcPct val="100000"/>
              </a:lnSpc>
              <a:spcBef>
                <a:spcPts val="300"/>
              </a:spcBef>
              <a:spcAft>
                <a:spcPts val="0"/>
              </a:spcAft>
              <a:buSzPts val="1440"/>
              <a:buFont typeface="Arial"/>
              <a:buNone/>
            </a:pPr>
            <a:r>
              <a:t/>
            </a:r>
            <a:endParaRPr b="0" i="0">
              <a:solidFill>
                <a:srgbClr val="404040"/>
              </a:solidFill>
              <a:latin typeface="Inter"/>
              <a:ea typeface="Inter"/>
              <a:cs typeface="Inter"/>
              <a:sym typeface="Inter"/>
            </a:endParaRPr>
          </a:p>
          <a:p>
            <a:pPr indent="-251459" lvl="0" marL="342900" rtl="0" algn="l">
              <a:lnSpc>
                <a:spcPct val="100000"/>
              </a:lnSpc>
              <a:spcBef>
                <a:spcPts val="300"/>
              </a:spcBef>
              <a:spcAft>
                <a:spcPts val="0"/>
              </a:spcAft>
              <a:buSzPts val="1440"/>
              <a:buFont typeface="Arial"/>
              <a:buNone/>
            </a:pPr>
            <a:r>
              <a:t/>
            </a:r>
            <a:endParaRPr b="0" i="0">
              <a:solidFill>
                <a:srgbClr val="404040"/>
              </a:solidFill>
              <a:latin typeface="Inter"/>
              <a:ea typeface="Inter"/>
              <a:cs typeface="Inter"/>
              <a:sym typeface="Inter"/>
            </a:endParaRPr>
          </a:p>
          <a:p>
            <a:pPr indent="-251459" lvl="0" marL="342900" rtl="0" algn="l">
              <a:lnSpc>
                <a:spcPct val="100000"/>
              </a:lnSpc>
              <a:spcBef>
                <a:spcPts val="300"/>
              </a:spcBef>
              <a:spcAft>
                <a:spcPts val="0"/>
              </a:spcAft>
              <a:buSzPts val="1440"/>
              <a:buFont typeface="Arial"/>
              <a:buNone/>
            </a:pPr>
            <a:r>
              <a:t/>
            </a:r>
            <a:endParaRPr b="0" i="0">
              <a:solidFill>
                <a:srgbClr val="404040"/>
              </a:solidFill>
              <a:latin typeface="Inter"/>
              <a:ea typeface="Inter"/>
              <a:cs typeface="Inter"/>
              <a:sym typeface="Inter"/>
            </a:endParaRPr>
          </a:p>
          <a:p>
            <a:pPr indent="-251459" lvl="0" marL="342900" rtl="0" algn="l">
              <a:lnSpc>
                <a:spcPct val="100000"/>
              </a:lnSpc>
              <a:spcBef>
                <a:spcPts val="300"/>
              </a:spcBef>
              <a:spcAft>
                <a:spcPts val="0"/>
              </a:spcAft>
              <a:buSzPts val="1440"/>
              <a:buFont typeface="Arial"/>
              <a:buNone/>
            </a:pPr>
            <a:r>
              <a:t/>
            </a:r>
            <a:endParaRPr b="0" i="0">
              <a:solidFill>
                <a:srgbClr val="404040"/>
              </a:solidFill>
              <a:latin typeface="Inter"/>
              <a:ea typeface="Inter"/>
              <a:cs typeface="Inter"/>
              <a:sym typeface="Inter"/>
            </a:endParaRPr>
          </a:p>
          <a:p>
            <a:pPr indent="-251459" lvl="0" marL="342900" rtl="0" algn="l">
              <a:lnSpc>
                <a:spcPct val="100000"/>
              </a:lnSpc>
              <a:spcBef>
                <a:spcPts val="1000"/>
              </a:spcBef>
              <a:spcAft>
                <a:spcPts val="0"/>
              </a:spcAft>
              <a:buSzPts val="1440"/>
              <a:buNone/>
            </a:pPr>
            <a:r>
              <a:t/>
            </a:r>
            <a:endParaRPr b="1" i="0">
              <a:solidFill>
                <a:srgbClr val="404040"/>
              </a:solidFill>
              <a:latin typeface="Inter"/>
              <a:ea typeface="Inter"/>
              <a:cs typeface="Inter"/>
              <a:sym typeface="Inte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315" name="Google Shape;315;p26"/>
          <p:cNvPicPr preferRelativeResize="0"/>
          <p:nvPr>
            <p:ph idx="1" type="body"/>
          </p:nvPr>
        </p:nvPicPr>
        <p:blipFill rotWithShape="1">
          <a:blip r:embed="rId3">
            <a:alphaModFix/>
          </a:blip>
          <a:srcRect b="0" l="0" r="0" t="0"/>
          <a:stretch/>
        </p:blipFill>
        <p:spPr>
          <a:xfrm>
            <a:off x="2102263" y="2160588"/>
            <a:ext cx="5747512" cy="38814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321" name="Google Shape;321;p27"/>
          <p:cNvPicPr preferRelativeResize="0"/>
          <p:nvPr>
            <p:ph idx="1" type="body"/>
          </p:nvPr>
        </p:nvPicPr>
        <p:blipFill rotWithShape="1">
          <a:blip r:embed="rId3">
            <a:alphaModFix/>
          </a:blip>
          <a:srcRect b="0" l="0" r="0" t="0"/>
          <a:stretch/>
        </p:blipFill>
        <p:spPr>
          <a:xfrm>
            <a:off x="2334969" y="2160588"/>
            <a:ext cx="5282099" cy="38814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327" name="Google Shape;327;p2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SzPct val="80000"/>
              <a:buNone/>
            </a:pPr>
            <a:r>
              <a:rPr b="1" lang="en-US" sz="2000"/>
              <a:t>Abstraction</a:t>
            </a:r>
            <a:br>
              <a:rPr lang="en-US" sz="2000"/>
            </a:br>
            <a:r>
              <a:rPr lang="en-US" sz="2000"/>
              <a:t>Hiding internal implementation and showing functionality only to the user is known as abstraction. For example, phone call, we do not know the internal processing.</a:t>
            </a:r>
            <a:endParaRPr/>
          </a:p>
          <a:p>
            <a:pPr indent="-342900" lvl="0" marL="342900" rtl="0" algn="l">
              <a:lnSpc>
                <a:spcPct val="100000"/>
              </a:lnSpc>
              <a:spcBef>
                <a:spcPts val="1000"/>
              </a:spcBef>
              <a:spcAft>
                <a:spcPts val="0"/>
              </a:spcAft>
              <a:buSzPct val="80000"/>
              <a:buNone/>
            </a:pPr>
            <a:r>
              <a:rPr b="1" lang="en-US" sz="2000"/>
              <a:t>Encapsulation</a:t>
            </a:r>
            <a:endParaRPr/>
          </a:p>
          <a:p>
            <a:pPr indent="-342900" lvl="0" marL="342900" rtl="0" algn="l">
              <a:lnSpc>
                <a:spcPct val="100000"/>
              </a:lnSpc>
              <a:spcBef>
                <a:spcPts val="1000"/>
              </a:spcBef>
              <a:spcAft>
                <a:spcPts val="0"/>
              </a:spcAft>
              <a:buSzPct val="80000"/>
              <a:buChar char="►"/>
            </a:pPr>
            <a:r>
              <a:rPr i="1" lang="en-US" sz="2000"/>
              <a:t>Binding (or wrapping) code and data together into a single unit are known as encapsulation</a:t>
            </a:r>
            <a:r>
              <a:rPr lang="en-US" sz="2000"/>
              <a:t>.</a:t>
            </a:r>
            <a:endParaRPr/>
          </a:p>
          <a:p>
            <a:pPr indent="-342900" lvl="0" marL="342900" rtl="0" algn="l">
              <a:lnSpc>
                <a:spcPct val="100000"/>
              </a:lnSpc>
              <a:spcBef>
                <a:spcPts val="1000"/>
              </a:spcBef>
              <a:spcAft>
                <a:spcPts val="0"/>
              </a:spcAft>
              <a:buSzPct val="80000"/>
              <a:buChar char="►"/>
            </a:pPr>
            <a:r>
              <a:rPr b="1" lang="en-US" sz="2000"/>
              <a:t>Encapsulation</a:t>
            </a:r>
            <a:r>
              <a:rPr lang="en-US" sz="2000"/>
              <a:t> is one of the four fundamental principles of Object-Oriented Programming (OOP). It refers to the concept of </a:t>
            </a:r>
            <a:r>
              <a:rPr b="1" lang="en-US" sz="2000"/>
              <a:t>bundling data (attributes) and methods (behavior) that operate on the data into a single unit (class)</a:t>
            </a:r>
            <a:r>
              <a:rPr lang="en-US" sz="2000"/>
              <a:t> and </a:t>
            </a:r>
            <a:r>
              <a:rPr b="1" lang="en-US" sz="2000"/>
              <a:t>restricting direct access to some of the object's components</a:t>
            </a:r>
            <a:r>
              <a:rPr lang="en-US" sz="2000"/>
              <a:t>. This is typically achieved using </a:t>
            </a:r>
            <a:r>
              <a:rPr b="1" lang="en-US" sz="2000"/>
              <a:t>access modifiers</a:t>
            </a:r>
            <a:r>
              <a:rPr lang="en-US" sz="2000"/>
              <a:t> (like private, public, protected) and </a:t>
            </a:r>
            <a:r>
              <a:rPr b="1" lang="en-US" sz="2000"/>
              <a:t>getter/setter methods</a:t>
            </a:r>
            <a:r>
              <a:rPr lang="en-US" sz="2000"/>
              <a:t>.</a:t>
            </a:r>
            <a:endParaRPr sz="20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333" name="Google Shape;333;p29"/>
          <p:cNvPicPr preferRelativeResize="0"/>
          <p:nvPr>
            <p:ph idx="1" type="body"/>
          </p:nvPr>
        </p:nvPicPr>
        <p:blipFill rotWithShape="1">
          <a:blip r:embed="rId3">
            <a:alphaModFix/>
          </a:blip>
          <a:srcRect b="0" l="0" r="0" t="0"/>
          <a:stretch/>
        </p:blipFill>
        <p:spPr>
          <a:xfrm>
            <a:off x="840261" y="1807861"/>
            <a:ext cx="8175260" cy="42791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1"/>
              </a:buClr>
              <a:buSzPts val="3600"/>
              <a:buFont typeface="Montserrat"/>
              <a:buNone/>
            </a:pPr>
            <a:r>
              <a:rPr b="0" i="0" lang="en-US">
                <a:latin typeface="Montserrat"/>
                <a:ea typeface="Montserrat"/>
                <a:cs typeface="Montserrat"/>
                <a:sym typeface="Montserrat"/>
              </a:rPr>
              <a:t>What is Java</a:t>
            </a:r>
            <a:br>
              <a:rPr b="0" i="0" lang="en-US">
                <a:latin typeface="Montserrat"/>
                <a:ea typeface="Montserrat"/>
                <a:cs typeface="Montserrat"/>
                <a:sym typeface="Montserrat"/>
              </a:rPr>
            </a:br>
            <a:endParaRPr/>
          </a:p>
        </p:txBody>
      </p:sp>
      <p:sp>
        <p:nvSpPr>
          <p:cNvPr id="161" name="Google Shape;161;p3"/>
          <p:cNvSpPr txBox="1"/>
          <p:nvPr>
            <p:ph idx="1" type="body"/>
          </p:nvPr>
        </p:nvSpPr>
        <p:spPr>
          <a:xfrm>
            <a:off x="677334" y="1559169"/>
            <a:ext cx="9005928" cy="4482193"/>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SzPts val="1600"/>
              <a:buChar char="►"/>
            </a:pPr>
            <a:r>
              <a:rPr b="0" i="0" lang="en-US" sz="2000">
                <a:solidFill>
                  <a:srgbClr val="333333"/>
                </a:solidFill>
                <a:latin typeface="Times New Roman"/>
                <a:ea typeface="Times New Roman"/>
                <a:cs typeface="Times New Roman"/>
                <a:sym typeface="Times New Roman"/>
              </a:rPr>
              <a:t>Java is a high-level, general-purpose, object-oriented, and secure programming language developed by James Gosling at Sun Microsystems, Inc. in 1991. </a:t>
            </a:r>
            <a:endParaRPr/>
          </a:p>
          <a:p>
            <a:pPr indent="-342900" lvl="0" marL="342900" rtl="0" algn="just">
              <a:lnSpc>
                <a:spcPct val="100000"/>
              </a:lnSpc>
              <a:spcBef>
                <a:spcPts val="1000"/>
              </a:spcBef>
              <a:spcAft>
                <a:spcPts val="0"/>
              </a:spcAft>
              <a:buSzPts val="1600"/>
              <a:buChar char="►"/>
            </a:pPr>
            <a:r>
              <a:rPr b="0" i="0" lang="en-US" sz="2000">
                <a:solidFill>
                  <a:srgbClr val="333333"/>
                </a:solidFill>
                <a:latin typeface="Times New Roman"/>
                <a:ea typeface="Times New Roman"/>
                <a:cs typeface="Times New Roman"/>
                <a:sym typeface="Times New Roman"/>
              </a:rPr>
              <a:t>It is formally known as OAK. In 1995, Sun Microsystem changed the name to Java. In 2009.</a:t>
            </a:r>
            <a:endParaRPr/>
          </a:p>
          <a:p>
            <a:pPr indent="-342900" lvl="0" marL="342900" rtl="0" algn="just">
              <a:lnSpc>
                <a:spcPct val="100000"/>
              </a:lnSpc>
              <a:spcBef>
                <a:spcPts val="1000"/>
              </a:spcBef>
              <a:spcAft>
                <a:spcPts val="0"/>
              </a:spcAft>
              <a:buSzPts val="1600"/>
              <a:buChar char="►"/>
            </a:pPr>
            <a:r>
              <a:rPr b="0" i="0" lang="en-US" sz="2000">
                <a:solidFill>
                  <a:srgbClr val="333333"/>
                </a:solidFill>
                <a:latin typeface="Times New Roman"/>
                <a:ea typeface="Times New Roman"/>
                <a:cs typeface="Times New Roman"/>
                <a:sym typeface="Times New Roman"/>
              </a:rPr>
              <a:t>Java is a popular object-oriented programming language that enables programmers to create code that can run on any device that has a Java Virtual Machine (JVM).</a:t>
            </a:r>
            <a:endParaRPr/>
          </a:p>
          <a:p>
            <a:pPr indent="-342900" lvl="0" marL="342900" rtl="0" algn="just">
              <a:lnSpc>
                <a:spcPct val="100000"/>
              </a:lnSpc>
              <a:spcBef>
                <a:spcPts val="1000"/>
              </a:spcBef>
              <a:spcAft>
                <a:spcPts val="0"/>
              </a:spcAft>
              <a:buSzPts val="1600"/>
              <a:buChar char="►"/>
            </a:pPr>
            <a:r>
              <a:rPr b="0" i="0" lang="en-US" sz="2000">
                <a:solidFill>
                  <a:srgbClr val="333333"/>
                </a:solidFill>
                <a:latin typeface="Times New Roman"/>
                <a:ea typeface="Times New Roman"/>
                <a:cs typeface="Times New Roman"/>
                <a:sym typeface="Times New Roman"/>
              </a:rPr>
              <a:t>Strong typing, automatic memory management a large library of standard libraries, and other features make it a popular choice for developing online services, </a:t>
            </a:r>
            <a:endParaRPr/>
          </a:p>
          <a:p>
            <a:pPr indent="-342900" lvl="0" marL="342900" rtl="0" algn="just">
              <a:lnSpc>
                <a:spcPct val="100000"/>
              </a:lnSpc>
              <a:spcBef>
                <a:spcPts val="1000"/>
              </a:spcBef>
              <a:spcAft>
                <a:spcPts val="0"/>
              </a:spcAft>
              <a:buSzPts val="1600"/>
              <a:buChar char="►"/>
            </a:pPr>
            <a:r>
              <a:rPr b="0" i="0" lang="en-US" sz="2000">
                <a:solidFill>
                  <a:srgbClr val="333333"/>
                </a:solidFill>
                <a:latin typeface="Times New Roman"/>
                <a:ea typeface="Times New Roman"/>
                <a:cs typeface="Times New Roman"/>
                <a:sym typeface="Times New Roman"/>
              </a:rPr>
              <a:t>Android mobile apps, enterprise-level applications, and more. Its broad popularity across multiple industries can be attributed to its strong security features, </a:t>
            </a:r>
            <a:endParaRPr sz="20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339" name="Google Shape;339;p3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t/>
            </a:r>
            <a:endParaRPr/>
          </a:p>
        </p:txBody>
      </p:sp>
      <p:pic>
        <p:nvPicPr>
          <p:cNvPr id="340" name="Google Shape;340;p30"/>
          <p:cNvPicPr preferRelativeResize="0"/>
          <p:nvPr/>
        </p:nvPicPr>
        <p:blipFill rotWithShape="1">
          <a:blip r:embed="rId3">
            <a:alphaModFix/>
          </a:blip>
          <a:srcRect b="0" l="0" r="0" t="0"/>
          <a:stretch/>
        </p:blipFill>
        <p:spPr>
          <a:xfrm>
            <a:off x="1096126" y="417320"/>
            <a:ext cx="7191375" cy="3438525"/>
          </a:xfrm>
          <a:prstGeom prst="rect">
            <a:avLst/>
          </a:prstGeom>
          <a:noFill/>
          <a:ln>
            <a:noFill/>
          </a:ln>
        </p:spPr>
      </p:pic>
      <p:pic>
        <p:nvPicPr>
          <p:cNvPr id="341" name="Google Shape;341;p30"/>
          <p:cNvPicPr preferRelativeResize="0"/>
          <p:nvPr/>
        </p:nvPicPr>
        <p:blipFill rotWithShape="1">
          <a:blip r:embed="rId4">
            <a:alphaModFix/>
          </a:blip>
          <a:srcRect b="0" l="0" r="0" t="0"/>
          <a:stretch/>
        </p:blipFill>
        <p:spPr>
          <a:xfrm>
            <a:off x="1162951" y="4076700"/>
            <a:ext cx="7172325" cy="2781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347" name="Google Shape;347;p31"/>
          <p:cNvPicPr preferRelativeResize="0"/>
          <p:nvPr>
            <p:ph idx="1" type="body"/>
          </p:nvPr>
        </p:nvPicPr>
        <p:blipFill rotWithShape="1">
          <a:blip r:embed="rId3">
            <a:alphaModFix/>
          </a:blip>
          <a:srcRect b="0" l="0" r="0" t="0"/>
          <a:stretch/>
        </p:blipFill>
        <p:spPr>
          <a:xfrm>
            <a:off x="645876" y="2082650"/>
            <a:ext cx="6905625" cy="2588204"/>
          </a:xfrm>
          <a:prstGeom prst="rect">
            <a:avLst/>
          </a:prstGeom>
          <a:noFill/>
          <a:ln>
            <a:noFill/>
          </a:ln>
        </p:spPr>
      </p:pic>
      <p:pic>
        <p:nvPicPr>
          <p:cNvPr id="348" name="Google Shape;348;p31"/>
          <p:cNvPicPr preferRelativeResize="0"/>
          <p:nvPr/>
        </p:nvPicPr>
        <p:blipFill rotWithShape="1">
          <a:blip r:embed="rId4">
            <a:alphaModFix/>
          </a:blip>
          <a:srcRect b="0" l="0" r="0" t="0"/>
          <a:stretch/>
        </p:blipFill>
        <p:spPr>
          <a:xfrm>
            <a:off x="6647034" y="4495800"/>
            <a:ext cx="5743575" cy="2362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354" name="Google Shape;354;p3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None/>
            </a:pPr>
            <a:r>
              <a:rPr b="1" lang="en-US"/>
              <a:t>Non-Primitive Data Types</a:t>
            </a:r>
            <a:endParaRPr/>
          </a:p>
          <a:p>
            <a:pPr indent="-342900" lvl="0" marL="342900" rtl="0" algn="l">
              <a:lnSpc>
                <a:spcPct val="100000"/>
              </a:lnSpc>
              <a:spcBef>
                <a:spcPts val="1000"/>
              </a:spcBef>
              <a:spcAft>
                <a:spcPts val="0"/>
              </a:spcAft>
              <a:buSzPts val="1440"/>
              <a:buChar char="►"/>
            </a:pPr>
            <a:r>
              <a:rPr b="1" lang="en-US"/>
              <a:t>Strings</a:t>
            </a:r>
            <a:endParaRPr/>
          </a:p>
          <a:p>
            <a:pPr indent="-342900" lvl="0" marL="342900" rtl="0" algn="l">
              <a:lnSpc>
                <a:spcPct val="100000"/>
              </a:lnSpc>
              <a:spcBef>
                <a:spcPts val="1000"/>
              </a:spcBef>
              <a:spcAft>
                <a:spcPts val="0"/>
              </a:spcAft>
              <a:buSzPts val="1440"/>
              <a:buChar char="►"/>
            </a:pPr>
            <a:r>
              <a:rPr b="1" lang="en-US"/>
              <a:t>Arrays</a:t>
            </a:r>
            <a:endParaRPr/>
          </a:p>
          <a:p>
            <a:pPr indent="-342900" lvl="0" marL="342900" rtl="0" algn="l">
              <a:lnSpc>
                <a:spcPct val="100000"/>
              </a:lnSpc>
              <a:spcBef>
                <a:spcPts val="1000"/>
              </a:spcBef>
              <a:spcAft>
                <a:spcPts val="0"/>
              </a:spcAft>
              <a:buSzPts val="1440"/>
              <a:buChar char="►"/>
            </a:pPr>
            <a:r>
              <a:rPr b="1" lang="en-US"/>
              <a:t>Classes</a:t>
            </a:r>
            <a:endParaRPr/>
          </a:p>
          <a:p>
            <a:pPr indent="-342900" lvl="0" marL="342900" rtl="0" algn="l">
              <a:lnSpc>
                <a:spcPct val="100000"/>
              </a:lnSpc>
              <a:spcBef>
                <a:spcPts val="1000"/>
              </a:spcBef>
              <a:spcAft>
                <a:spcPts val="0"/>
              </a:spcAft>
              <a:buSzPts val="1440"/>
              <a:buChar char="►"/>
            </a:pPr>
            <a:r>
              <a:rPr b="1" lang="en-US"/>
              <a:t>Interfaces</a:t>
            </a:r>
            <a:endParaRPr/>
          </a:p>
          <a:p>
            <a:pPr indent="-251459" lvl="0" marL="342900" rtl="0" algn="l">
              <a:lnSpc>
                <a:spcPct val="100000"/>
              </a:lnSpc>
              <a:spcBef>
                <a:spcPts val="1000"/>
              </a:spcBef>
              <a:spcAft>
                <a:spcPts val="0"/>
              </a:spcAft>
              <a:buSzPts val="1440"/>
              <a:buNone/>
            </a:pPr>
            <a:r>
              <a:t/>
            </a:r>
            <a:endParaRPr/>
          </a:p>
        </p:txBody>
      </p:sp>
      <p:pic>
        <p:nvPicPr>
          <p:cNvPr id="355" name="Google Shape;355;p32"/>
          <p:cNvPicPr preferRelativeResize="0"/>
          <p:nvPr/>
        </p:nvPicPr>
        <p:blipFill rotWithShape="1">
          <a:blip r:embed="rId3">
            <a:alphaModFix/>
          </a:blip>
          <a:srcRect b="0" l="0" r="0" t="0"/>
          <a:stretch/>
        </p:blipFill>
        <p:spPr>
          <a:xfrm>
            <a:off x="2577543" y="2854410"/>
            <a:ext cx="8555895" cy="37509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361" name="Google Shape;361;p33"/>
          <p:cNvPicPr preferRelativeResize="0"/>
          <p:nvPr>
            <p:ph idx="1" type="body"/>
          </p:nvPr>
        </p:nvPicPr>
        <p:blipFill rotWithShape="1">
          <a:blip r:embed="rId3">
            <a:alphaModFix/>
          </a:blip>
          <a:srcRect b="0" l="0" r="0" t="0"/>
          <a:stretch/>
        </p:blipFill>
        <p:spPr>
          <a:xfrm>
            <a:off x="1318419" y="2358231"/>
            <a:ext cx="7315200" cy="3486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367" name="Google Shape;367;p3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None/>
            </a:pPr>
            <a:r>
              <a:rPr b="1" lang="en-US"/>
              <a:t>variable</a:t>
            </a:r>
            <a:endParaRPr/>
          </a:p>
          <a:p>
            <a:pPr indent="-342900" lvl="0" marL="342900" rtl="0" algn="l">
              <a:lnSpc>
                <a:spcPct val="100000"/>
              </a:lnSpc>
              <a:spcBef>
                <a:spcPts val="1000"/>
              </a:spcBef>
              <a:spcAft>
                <a:spcPts val="0"/>
              </a:spcAft>
              <a:buSzPts val="1440"/>
              <a:buChar char="►"/>
            </a:pPr>
            <a:r>
              <a:rPr lang="en-US"/>
              <a:t>A variable is a container which holds the value while the </a:t>
            </a:r>
            <a:r>
              <a:rPr lang="en-US" u="sng">
                <a:solidFill>
                  <a:schemeClr val="hlink"/>
                </a:solidFill>
                <a:hlinkClick r:id="rId3"/>
              </a:rPr>
              <a:t>Java program</a:t>
            </a:r>
            <a:r>
              <a:rPr lang="en-US"/>
              <a:t> is executed. A variable is assigned with a data type.</a:t>
            </a:r>
            <a:endParaRPr/>
          </a:p>
          <a:p>
            <a:pPr indent="-342900" lvl="0" marL="342900" rtl="0" algn="l">
              <a:lnSpc>
                <a:spcPct val="100000"/>
              </a:lnSpc>
              <a:spcBef>
                <a:spcPts val="1000"/>
              </a:spcBef>
              <a:spcAft>
                <a:spcPts val="0"/>
              </a:spcAft>
              <a:buSzPts val="1440"/>
              <a:buNone/>
            </a:pPr>
            <a:r>
              <a:rPr lang="en-US"/>
              <a:t>Local Variable</a:t>
            </a:r>
            <a:endParaRPr/>
          </a:p>
          <a:p>
            <a:pPr indent="-342900" lvl="0" marL="342900" rtl="0" algn="l">
              <a:lnSpc>
                <a:spcPct val="100000"/>
              </a:lnSpc>
              <a:spcBef>
                <a:spcPts val="1000"/>
              </a:spcBef>
              <a:spcAft>
                <a:spcPts val="0"/>
              </a:spcAft>
              <a:buSzPts val="1440"/>
              <a:buNone/>
            </a:pPr>
            <a:r>
              <a:rPr lang="en-US"/>
              <a:t> variable declared inside the body of the method is called local variable</a:t>
            </a:r>
            <a:endParaRPr/>
          </a:p>
          <a:p>
            <a:pPr indent="-342900" lvl="0" marL="342900" rtl="0" algn="l">
              <a:lnSpc>
                <a:spcPct val="100000"/>
              </a:lnSpc>
              <a:spcBef>
                <a:spcPts val="1000"/>
              </a:spcBef>
              <a:spcAft>
                <a:spcPts val="0"/>
              </a:spcAft>
              <a:buSzPts val="1440"/>
              <a:buNone/>
            </a:pPr>
            <a:r>
              <a:rPr lang="en-US"/>
              <a:t>Instance Variable</a:t>
            </a:r>
            <a:endParaRPr/>
          </a:p>
          <a:p>
            <a:pPr indent="-342900" lvl="0" marL="342900" rtl="0" algn="l">
              <a:lnSpc>
                <a:spcPct val="100000"/>
              </a:lnSpc>
              <a:spcBef>
                <a:spcPts val="1000"/>
              </a:spcBef>
              <a:spcAft>
                <a:spcPts val="0"/>
              </a:spcAft>
              <a:buSzPts val="1440"/>
              <a:buNone/>
            </a:pPr>
            <a:r>
              <a:rPr lang="en-US"/>
              <a:t>variable declared inside the class but outside the body of the method</a:t>
            </a:r>
            <a:endParaRPr/>
          </a:p>
          <a:p>
            <a:pPr indent="-342900" lvl="0" marL="342900" rtl="0" algn="l">
              <a:lnSpc>
                <a:spcPct val="100000"/>
              </a:lnSpc>
              <a:spcBef>
                <a:spcPts val="1000"/>
              </a:spcBef>
              <a:spcAft>
                <a:spcPts val="0"/>
              </a:spcAft>
              <a:buSzPts val="1440"/>
              <a:buNone/>
            </a:pPr>
            <a:r>
              <a:rPr lang="en-US"/>
              <a:t>Static variable</a:t>
            </a:r>
            <a:endParaRPr/>
          </a:p>
          <a:p>
            <a:pPr indent="-342900" lvl="0" marL="342900" rtl="0" algn="l">
              <a:lnSpc>
                <a:spcPct val="100000"/>
              </a:lnSpc>
              <a:spcBef>
                <a:spcPts val="1000"/>
              </a:spcBef>
              <a:spcAft>
                <a:spcPts val="0"/>
              </a:spcAft>
              <a:buSzPts val="1440"/>
              <a:buChar char="►"/>
            </a:pPr>
            <a:r>
              <a:rPr lang="en-US"/>
              <a:t>A variable that is declared as static is called a static variable</a:t>
            </a:r>
            <a:endParaRPr/>
          </a:p>
          <a:p>
            <a:pPr indent="-342900" lvl="0" marL="342900" rtl="0" algn="l">
              <a:lnSpc>
                <a:spcPct val="100000"/>
              </a:lnSpc>
              <a:spcBef>
                <a:spcPts val="1000"/>
              </a:spcBef>
              <a:spcAft>
                <a:spcPts val="0"/>
              </a:spcAft>
              <a:buSzPts val="1440"/>
              <a:buNone/>
            </a:pPr>
            <a:r>
              <a:t/>
            </a:r>
            <a:endParaRPr/>
          </a:p>
          <a:p>
            <a:pPr indent="-251459" lvl="0" marL="342900" rtl="0" algn="l">
              <a:lnSpc>
                <a:spcPct val="100000"/>
              </a:lnSpc>
              <a:spcBef>
                <a:spcPts val="1000"/>
              </a:spcBef>
              <a:spcAft>
                <a:spcPts val="0"/>
              </a:spcAft>
              <a:buSzPts val="1440"/>
              <a:buNone/>
            </a:pPr>
            <a:r>
              <a:t/>
            </a:r>
            <a:endParaRPr/>
          </a:p>
        </p:txBody>
      </p:sp>
      <p:pic>
        <p:nvPicPr>
          <p:cNvPr id="368" name="Google Shape;368;p34"/>
          <p:cNvPicPr preferRelativeResize="0"/>
          <p:nvPr/>
        </p:nvPicPr>
        <p:blipFill rotWithShape="1">
          <a:blip r:embed="rId4">
            <a:alphaModFix/>
          </a:blip>
          <a:srcRect b="0" l="0" r="0" t="0"/>
          <a:stretch/>
        </p:blipFill>
        <p:spPr>
          <a:xfrm>
            <a:off x="9255211" y="2960342"/>
            <a:ext cx="2750537" cy="27026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374" name="Google Shape;374;p3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None/>
            </a:pPr>
            <a:r>
              <a:rPr b="1" lang="en-US"/>
              <a:t>Operators</a:t>
            </a:r>
            <a:endParaRPr/>
          </a:p>
          <a:p>
            <a:pPr indent="-342900" lvl="0" marL="342900" rtl="0" algn="l">
              <a:lnSpc>
                <a:spcPct val="100000"/>
              </a:lnSpc>
              <a:spcBef>
                <a:spcPts val="1000"/>
              </a:spcBef>
              <a:spcAft>
                <a:spcPts val="0"/>
              </a:spcAft>
              <a:buSzPts val="1440"/>
              <a:buChar char="►"/>
            </a:pPr>
            <a:r>
              <a:rPr b="1" lang="en-US"/>
              <a:t>Operator</a:t>
            </a:r>
            <a:r>
              <a:rPr lang="en-US"/>
              <a:t> in </a:t>
            </a:r>
            <a:r>
              <a:rPr lang="en-US" u="sng">
                <a:solidFill>
                  <a:schemeClr val="hlink"/>
                </a:solidFill>
                <a:hlinkClick r:id="rId3"/>
              </a:rPr>
              <a:t>Java</a:t>
            </a:r>
            <a:r>
              <a:rPr lang="en-US"/>
              <a:t> is a symbol that is used to perform operations. For example: +, -, *, / etc.</a:t>
            </a:r>
            <a:endParaRPr/>
          </a:p>
          <a:p>
            <a:pPr indent="-342900" lvl="0" marL="342900" rtl="0" algn="l">
              <a:lnSpc>
                <a:spcPct val="100000"/>
              </a:lnSpc>
              <a:spcBef>
                <a:spcPts val="1000"/>
              </a:spcBef>
              <a:spcAft>
                <a:spcPts val="0"/>
              </a:spcAft>
              <a:buSzPts val="1440"/>
              <a:buChar char="►"/>
            </a:pPr>
            <a:r>
              <a:rPr lang="en-US"/>
              <a:t>Arithmetic Operator,</a:t>
            </a:r>
            <a:endParaRPr/>
          </a:p>
          <a:p>
            <a:pPr indent="-342900" lvl="0" marL="342900" rtl="0" algn="l">
              <a:lnSpc>
                <a:spcPct val="100000"/>
              </a:lnSpc>
              <a:spcBef>
                <a:spcPts val="1000"/>
              </a:spcBef>
              <a:spcAft>
                <a:spcPts val="0"/>
              </a:spcAft>
              <a:buSzPts val="1440"/>
              <a:buChar char="►"/>
            </a:pPr>
            <a:r>
              <a:rPr lang="en-US"/>
              <a:t>Shift Operator,</a:t>
            </a:r>
            <a:endParaRPr/>
          </a:p>
          <a:p>
            <a:pPr indent="-342900" lvl="0" marL="342900" rtl="0" algn="l">
              <a:lnSpc>
                <a:spcPct val="100000"/>
              </a:lnSpc>
              <a:spcBef>
                <a:spcPts val="1000"/>
              </a:spcBef>
              <a:spcAft>
                <a:spcPts val="0"/>
              </a:spcAft>
              <a:buSzPts val="1440"/>
              <a:buChar char="►"/>
            </a:pPr>
            <a:r>
              <a:rPr lang="en-US"/>
              <a:t>Relational Operator,</a:t>
            </a:r>
            <a:endParaRPr/>
          </a:p>
          <a:p>
            <a:pPr indent="-342900" lvl="0" marL="342900" rtl="0" algn="l">
              <a:lnSpc>
                <a:spcPct val="100000"/>
              </a:lnSpc>
              <a:spcBef>
                <a:spcPts val="1000"/>
              </a:spcBef>
              <a:spcAft>
                <a:spcPts val="0"/>
              </a:spcAft>
              <a:buSzPts val="1440"/>
              <a:buChar char="►"/>
            </a:pPr>
            <a:r>
              <a:rPr lang="en-US"/>
              <a:t>Bitwise Operator,</a:t>
            </a:r>
            <a:endParaRPr/>
          </a:p>
          <a:p>
            <a:pPr indent="-342900" lvl="0" marL="342900" rtl="0" algn="l">
              <a:lnSpc>
                <a:spcPct val="100000"/>
              </a:lnSpc>
              <a:spcBef>
                <a:spcPts val="1000"/>
              </a:spcBef>
              <a:spcAft>
                <a:spcPts val="0"/>
              </a:spcAft>
              <a:buSzPts val="1440"/>
              <a:buChar char="►"/>
            </a:pPr>
            <a:r>
              <a:rPr lang="en-US"/>
              <a:t>Logical Operator,</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380" name="Google Shape;380;p36"/>
          <p:cNvPicPr preferRelativeResize="0"/>
          <p:nvPr>
            <p:ph idx="1" type="body"/>
          </p:nvPr>
        </p:nvPicPr>
        <p:blipFill rotWithShape="1">
          <a:blip r:embed="rId3">
            <a:alphaModFix/>
          </a:blip>
          <a:srcRect b="0" l="0" r="0" t="0"/>
          <a:stretch/>
        </p:blipFill>
        <p:spPr>
          <a:xfrm>
            <a:off x="1223319" y="1703388"/>
            <a:ext cx="6783859" cy="458548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Java Arithmetic Operator Example</a:t>
            </a:r>
            <a:br>
              <a:rPr lang="en-US"/>
            </a:br>
            <a:endParaRPr/>
          </a:p>
        </p:txBody>
      </p:sp>
      <p:pic>
        <p:nvPicPr>
          <p:cNvPr id="386" name="Google Shape;386;p37"/>
          <p:cNvPicPr preferRelativeResize="0"/>
          <p:nvPr>
            <p:ph idx="1" type="body"/>
          </p:nvPr>
        </p:nvPicPr>
        <p:blipFill rotWithShape="1">
          <a:blip r:embed="rId3">
            <a:alphaModFix/>
          </a:blip>
          <a:srcRect b="0" l="0" r="0" t="0"/>
          <a:stretch/>
        </p:blipFill>
        <p:spPr>
          <a:xfrm>
            <a:off x="1272746" y="2339052"/>
            <a:ext cx="5946539" cy="3526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392" name="Google Shape;392;p38"/>
          <p:cNvPicPr preferRelativeResize="0"/>
          <p:nvPr>
            <p:ph idx="1" type="body"/>
          </p:nvPr>
        </p:nvPicPr>
        <p:blipFill rotWithShape="1">
          <a:blip r:embed="rId3">
            <a:alphaModFix/>
          </a:blip>
          <a:srcRect b="0" l="0" r="0" t="0"/>
          <a:stretch/>
        </p:blipFill>
        <p:spPr>
          <a:xfrm>
            <a:off x="291134" y="1017265"/>
            <a:ext cx="6554509" cy="3026512"/>
          </a:xfrm>
          <a:prstGeom prst="rect">
            <a:avLst/>
          </a:prstGeom>
          <a:noFill/>
          <a:ln>
            <a:noFill/>
          </a:ln>
        </p:spPr>
      </p:pic>
      <p:pic>
        <p:nvPicPr>
          <p:cNvPr id="393" name="Google Shape;393;p38"/>
          <p:cNvPicPr preferRelativeResize="0"/>
          <p:nvPr/>
        </p:nvPicPr>
        <p:blipFill rotWithShape="1">
          <a:blip r:embed="rId4">
            <a:alphaModFix/>
          </a:blip>
          <a:srcRect b="0" l="0" r="0" t="0"/>
          <a:stretch/>
        </p:blipFill>
        <p:spPr>
          <a:xfrm>
            <a:off x="5570709" y="4086225"/>
            <a:ext cx="6981825" cy="2771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399" name="Google Shape;399;p39"/>
          <p:cNvSpPr txBox="1"/>
          <p:nvPr>
            <p:ph idx="1" type="body"/>
          </p:nvPr>
        </p:nvSpPr>
        <p:spPr>
          <a:xfrm>
            <a:off x="677334" y="2423593"/>
            <a:ext cx="8219558" cy="3354765"/>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F3F3F"/>
              </a:buClr>
              <a:buSzPts val="2000"/>
              <a:buFont typeface="Trebuchet MS"/>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73239"/>
              </a:buClr>
              <a:buSzPts val="2000"/>
              <a:buFont typeface="Times New Roman"/>
              <a:buChar char="•"/>
            </a:pPr>
            <a:r>
              <a:rPr b="1" i="0" lang="en-US" sz="2000" u="none" cap="none" strike="noStrike">
                <a:solidFill>
                  <a:srgbClr val="273239"/>
                </a:solidFill>
                <a:latin typeface="Times New Roman"/>
                <a:ea typeface="Times New Roman"/>
                <a:cs typeface="Times New Roman"/>
                <a:sym typeface="Times New Roman"/>
              </a:rPr>
              <a:t>- ,</a:t>
            </a:r>
            <a:r>
              <a:rPr b="0" i="0" lang="en-US" sz="2000" u="none" cap="none" strike="noStrike">
                <a:solidFill>
                  <a:srgbClr val="273239"/>
                </a:solidFill>
                <a:latin typeface="Times New Roman"/>
                <a:ea typeface="Times New Roman"/>
                <a:cs typeface="Times New Roman"/>
                <a:sym typeface="Times New Roman"/>
              </a:rPr>
              <a:t> Negates the value.</a:t>
            </a:r>
            <a:endParaRPr/>
          </a:p>
          <a:p>
            <a:pPr indent="0" lvl="0" marL="0" marR="0" rtl="0" algn="l">
              <a:lnSpc>
                <a:spcPct val="100000"/>
              </a:lnSpc>
              <a:spcBef>
                <a:spcPts val="0"/>
              </a:spcBef>
              <a:spcAft>
                <a:spcPts val="0"/>
              </a:spcAft>
              <a:buClr>
                <a:srgbClr val="273239"/>
              </a:buClr>
              <a:buSzPts val="2000"/>
              <a:buFont typeface="Times New Roman"/>
              <a:buChar char="•"/>
            </a:pPr>
            <a:r>
              <a:rPr b="1" i="0" lang="en-US" sz="2000" u="none" cap="none" strike="noStrike">
                <a:solidFill>
                  <a:srgbClr val="273239"/>
                </a:solidFill>
                <a:latin typeface="Times New Roman"/>
                <a:ea typeface="Times New Roman"/>
                <a:cs typeface="Times New Roman"/>
                <a:sym typeface="Times New Roman"/>
              </a:rPr>
              <a:t>+ ,</a:t>
            </a:r>
            <a:r>
              <a:rPr b="0" i="0" lang="en-US" sz="2000" u="none" cap="none" strike="noStrike">
                <a:solidFill>
                  <a:srgbClr val="273239"/>
                </a:solidFill>
                <a:latin typeface="Times New Roman"/>
                <a:ea typeface="Times New Roman"/>
                <a:cs typeface="Times New Roman"/>
                <a:sym typeface="Times New Roman"/>
              </a:rPr>
              <a:t> Indicates a positive value (automatically converts byte, char, or short to int).</a:t>
            </a:r>
            <a:endParaRPr/>
          </a:p>
          <a:p>
            <a:pPr indent="0" lvl="0" marL="0" marR="0" rtl="0" algn="l">
              <a:lnSpc>
                <a:spcPct val="100000"/>
              </a:lnSpc>
              <a:spcBef>
                <a:spcPts val="0"/>
              </a:spcBef>
              <a:spcAft>
                <a:spcPts val="0"/>
              </a:spcAft>
              <a:buClr>
                <a:srgbClr val="273239"/>
              </a:buClr>
              <a:buSzPts val="2000"/>
              <a:buFont typeface="Times New Roman"/>
              <a:buChar char="•"/>
            </a:pPr>
            <a:r>
              <a:rPr b="1" i="0" lang="en-US" sz="2000" u="none" cap="none" strike="noStrike">
                <a:solidFill>
                  <a:srgbClr val="273239"/>
                </a:solidFill>
                <a:latin typeface="Times New Roman"/>
                <a:ea typeface="Times New Roman"/>
                <a:cs typeface="Times New Roman"/>
                <a:sym typeface="Times New Roman"/>
              </a:rPr>
              <a:t>++ ,</a:t>
            </a:r>
            <a:r>
              <a:rPr b="0" i="0" lang="en-US" sz="2000" u="none" cap="none" strike="noStrike">
                <a:solidFill>
                  <a:srgbClr val="273239"/>
                </a:solidFill>
                <a:latin typeface="Times New Roman"/>
                <a:ea typeface="Times New Roman"/>
                <a:cs typeface="Times New Roman"/>
                <a:sym typeface="Times New Roman"/>
              </a:rPr>
              <a:t> Increments by 1.</a:t>
            </a:r>
            <a:endParaRPr/>
          </a:p>
          <a:p>
            <a:pPr indent="-127000" lvl="1" marL="457200" marR="0" rtl="0" algn="l">
              <a:lnSpc>
                <a:spcPct val="100000"/>
              </a:lnSpc>
              <a:spcBef>
                <a:spcPts val="0"/>
              </a:spcBef>
              <a:spcAft>
                <a:spcPts val="0"/>
              </a:spcAft>
              <a:buClr>
                <a:srgbClr val="273239"/>
              </a:buClr>
              <a:buSzPts val="2000"/>
              <a:buFont typeface="Times New Roman"/>
              <a:buChar char="•"/>
            </a:pPr>
            <a:r>
              <a:rPr b="1" i="0" lang="en-US" sz="2000" u="none" cap="none" strike="noStrike">
                <a:solidFill>
                  <a:srgbClr val="273239"/>
                </a:solidFill>
                <a:latin typeface="Times New Roman"/>
                <a:ea typeface="Times New Roman"/>
                <a:cs typeface="Times New Roman"/>
                <a:sym typeface="Times New Roman"/>
              </a:rPr>
              <a:t>Post-Increment</a:t>
            </a:r>
            <a:r>
              <a:rPr b="0" i="0" lang="en-US" sz="2000" u="none" cap="none" strike="noStrike">
                <a:solidFill>
                  <a:srgbClr val="273239"/>
                </a:solidFill>
                <a:latin typeface="Times New Roman"/>
                <a:ea typeface="Times New Roman"/>
                <a:cs typeface="Times New Roman"/>
                <a:sym typeface="Times New Roman"/>
              </a:rPr>
              <a:t>: Uses value first, then increments.</a:t>
            </a:r>
            <a:endParaRPr/>
          </a:p>
          <a:p>
            <a:pPr indent="-127000" lvl="1" marL="457200" marR="0" rtl="0" algn="l">
              <a:lnSpc>
                <a:spcPct val="100000"/>
              </a:lnSpc>
              <a:spcBef>
                <a:spcPts val="0"/>
              </a:spcBef>
              <a:spcAft>
                <a:spcPts val="0"/>
              </a:spcAft>
              <a:buClr>
                <a:srgbClr val="273239"/>
              </a:buClr>
              <a:buSzPts val="2000"/>
              <a:buFont typeface="Times New Roman"/>
              <a:buChar char="•"/>
            </a:pPr>
            <a:r>
              <a:rPr b="1" i="0" lang="en-US" sz="2000" u="none" cap="none" strike="noStrike">
                <a:solidFill>
                  <a:srgbClr val="273239"/>
                </a:solidFill>
                <a:latin typeface="Times New Roman"/>
                <a:ea typeface="Times New Roman"/>
                <a:cs typeface="Times New Roman"/>
                <a:sym typeface="Times New Roman"/>
              </a:rPr>
              <a:t>Pre-Increment</a:t>
            </a:r>
            <a:r>
              <a:rPr b="0" i="0" lang="en-US" sz="2000" u="none" cap="none" strike="noStrike">
                <a:solidFill>
                  <a:srgbClr val="273239"/>
                </a:solidFill>
                <a:latin typeface="Times New Roman"/>
                <a:ea typeface="Times New Roman"/>
                <a:cs typeface="Times New Roman"/>
                <a:sym typeface="Times New Roman"/>
              </a:rPr>
              <a:t>: Increments first, then uses value.</a:t>
            </a:r>
            <a:endParaRPr/>
          </a:p>
          <a:p>
            <a:pPr indent="0" lvl="0" marL="0" marR="0" rtl="0" algn="l">
              <a:lnSpc>
                <a:spcPct val="100000"/>
              </a:lnSpc>
              <a:spcBef>
                <a:spcPts val="0"/>
              </a:spcBef>
              <a:spcAft>
                <a:spcPts val="0"/>
              </a:spcAft>
              <a:buClr>
                <a:srgbClr val="273239"/>
              </a:buClr>
              <a:buSzPts val="2000"/>
              <a:buFont typeface="Times New Roman"/>
              <a:buChar char="•"/>
            </a:pPr>
            <a:r>
              <a:rPr b="1" i="0" lang="en-US" sz="2000" u="none" cap="none" strike="noStrike">
                <a:solidFill>
                  <a:srgbClr val="273239"/>
                </a:solidFill>
                <a:latin typeface="Times New Roman"/>
                <a:ea typeface="Times New Roman"/>
                <a:cs typeface="Times New Roman"/>
                <a:sym typeface="Times New Roman"/>
              </a:rPr>
              <a:t>-- ,</a:t>
            </a:r>
            <a:r>
              <a:rPr b="0" i="0" lang="en-US" sz="2000" u="none" cap="none" strike="noStrike">
                <a:solidFill>
                  <a:srgbClr val="273239"/>
                </a:solidFill>
                <a:latin typeface="Times New Roman"/>
                <a:ea typeface="Times New Roman"/>
                <a:cs typeface="Times New Roman"/>
                <a:sym typeface="Times New Roman"/>
              </a:rPr>
              <a:t> Decrements by 1.</a:t>
            </a:r>
            <a:endParaRPr/>
          </a:p>
          <a:p>
            <a:pPr indent="-127000" lvl="1" marL="457200" marR="0" rtl="0" algn="l">
              <a:lnSpc>
                <a:spcPct val="100000"/>
              </a:lnSpc>
              <a:spcBef>
                <a:spcPts val="0"/>
              </a:spcBef>
              <a:spcAft>
                <a:spcPts val="0"/>
              </a:spcAft>
              <a:buClr>
                <a:srgbClr val="273239"/>
              </a:buClr>
              <a:buSzPts val="2000"/>
              <a:buFont typeface="Times New Roman"/>
              <a:buChar char="•"/>
            </a:pPr>
            <a:r>
              <a:rPr b="1" i="0" lang="en-US" sz="2000" u="none" cap="none" strike="noStrike">
                <a:solidFill>
                  <a:srgbClr val="273239"/>
                </a:solidFill>
                <a:latin typeface="Times New Roman"/>
                <a:ea typeface="Times New Roman"/>
                <a:cs typeface="Times New Roman"/>
                <a:sym typeface="Times New Roman"/>
              </a:rPr>
              <a:t>Post-Decrement</a:t>
            </a:r>
            <a:r>
              <a:rPr b="0" i="0" lang="en-US" sz="2000" u="none" cap="none" strike="noStrike">
                <a:solidFill>
                  <a:srgbClr val="273239"/>
                </a:solidFill>
                <a:latin typeface="Times New Roman"/>
                <a:ea typeface="Times New Roman"/>
                <a:cs typeface="Times New Roman"/>
                <a:sym typeface="Times New Roman"/>
              </a:rPr>
              <a:t>: Uses value first, then decrements.</a:t>
            </a:r>
            <a:endParaRPr/>
          </a:p>
          <a:p>
            <a:pPr indent="-127000" lvl="1" marL="457200" marR="0" rtl="0" algn="l">
              <a:lnSpc>
                <a:spcPct val="100000"/>
              </a:lnSpc>
              <a:spcBef>
                <a:spcPts val="0"/>
              </a:spcBef>
              <a:spcAft>
                <a:spcPts val="0"/>
              </a:spcAft>
              <a:buClr>
                <a:srgbClr val="273239"/>
              </a:buClr>
              <a:buSzPts val="2000"/>
              <a:buFont typeface="Times New Roman"/>
              <a:buChar char="•"/>
            </a:pPr>
            <a:r>
              <a:rPr b="1" i="0" lang="en-US" sz="2000" u="none" cap="none" strike="noStrike">
                <a:solidFill>
                  <a:srgbClr val="273239"/>
                </a:solidFill>
                <a:latin typeface="Times New Roman"/>
                <a:ea typeface="Times New Roman"/>
                <a:cs typeface="Times New Roman"/>
                <a:sym typeface="Times New Roman"/>
              </a:rPr>
              <a:t>Pre-Decrement</a:t>
            </a:r>
            <a:r>
              <a:rPr b="0" i="0" lang="en-US" sz="2000" u="none" cap="none" strike="noStrike">
                <a:solidFill>
                  <a:srgbClr val="273239"/>
                </a:solidFill>
                <a:latin typeface="Times New Roman"/>
                <a:ea typeface="Times New Roman"/>
                <a:cs typeface="Times New Roman"/>
                <a:sym typeface="Times New Roman"/>
              </a:rPr>
              <a:t>: Decrements first, then uses value.</a:t>
            </a:r>
            <a:endParaRPr/>
          </a:p>
          <a:p>
            <a:pPr indent="0" lvl="0" marL="0" marR="0" rtl="0" algn="l">
              <a:lnSpc>
                <a:spcPct val="100000"/>
              </a:lnSpc>
              <a:spcBef>
                <a:spcPts val="0"/>
              </a:spcBef>
              <a:spcAft>
                <a:spcPts val="0"/>
              </a:spcAft>
              <a:buClr>
                <a:srgbClr val="273239"/>
              </a:buClr>
              <a:buSzPts val="2000"/>
              <a:buFont typeface="Times New Roman"/>
              <a:buChar char="•"/>
            </a:pPr>
            <a:r>
              <a:rPr b="1" i="0" lang="en-US" sz="2000" u="none" cap="none" strike="noStrike">
                <a:solidFill>
                  <a:srgbClr val="273239"/>
                </a:solidFill>
                <a:latin typeface="Times New Roman"/>
                <a:ea typeface="Times New Roman"/>
                <a:cs typeface="Times New Roman"/>
                <a:sym typeface="Times New Roman"/>
              </a:rPr>
              <a:t>! ,</a:t>
            </a:r>
            <a:r>
              <a:rPr b="0" i="0" lang="en-US" sz="2000" u="none" cap="none" strike="noStrike">
                <a:solidFill>
                  <a:srgbClr val="273239"/>
                </a:solidFill>
                <a:latin typeface="Times New Roman"/>
                <a:ea typeface="Times New Roman"/>
                <a:cs typeface="Times New Roman"/>
                <a:sym typeface="Times New Roman"/>
              </a:rPr>
              <a:t> Inverts a boolean value.</a:t>
            </a:r>
            <a:endParaRPr/>
          </a:p>
          <a:p>
            <a:pPr indent="0" lvl="0" marL="0" marR="0" rtl="0" algn="l">
              <a:lnSpc>
                <a:spcPct val="100000"/>
              </a:lnSpc>
              <a:spcBef>
                <a:spcPts val="0"/>
              </a:spcBef>
              <a:spcAft>
                <a:spcPts val="0"/>
              </a:spcAft>
              <a:buClr>
                <a:srgbClr val="3F3F3F"/>
              </a:buClr>
              <a:buSzPts val="1800"/>
              <a:buFont typeface="Trebuchet MS"/>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67" name="Google Shape;167;p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0"/>
              </a:spcBef>
              <a:spcAft>
                <a:spcPts val="0"/>
              </a:spcAft>
              <a:buSzPct val="80000"/>
              <a:buNone/>
            </a:pPr>
            <a:r>
              <a:rPr b="1" i="0" lang="en-US" sz="2000">
                <a:latin typeface="Montserrat"/>
                <a:ea typeface="Montserrat"/>
                <a:cs typeface="Montserrat"/>
                <a:sym typeface="Montserrat"/>
              </a:rPr>
              <a:t>Editions of Java</a:t>
            </a:r>
            <a:endParaRPr/>
          </a:p>
          <a:p>
            <a:pPr indent="-342900" lvl="0" marL="342900" rtl="0" algn="just">
              <a:lnSpc>
                <a:spcPct val="100000"/>
              </a:lnSpc>
              <a:spcBef>
                <a:spcPts val="1000"/>
              </a:spcBef>
              <a:spcAft>
                <a:spcPts val="0"/>
              </a:spcAft>
              <a:buSzPct val="80000"/>
              <a:buChar char="►"/>
            </a:pPr>
            <a:r>
              <a:rPr b="0" i="0" lang="en-US" sz="2000">
                <a:solidFill>
                  <a:srgbClr val="333333"/>
                </a:solidFill>
                <a:latin typeface="Montserrat"/>
                <a:ea typeface="Montserrat"/>
                <a:cs typeface="Montserrat"/>
                <a:sym typeface="Montserrat"/>
              </a:rPr>
              <a:t>Each edition of Java has different capabilities.</a:t>
            </a:r>
            <a:endParaRPr/>
          </a:p>
          <a:p>
            <a:pPr indent="-342900" lvl="0" marL="342900" rtl="0" algn="just">
              <a:lnSpc>
                <a:spcPct val="100000"/>
              </a:lnSpc>
              <a:spcBef>
                <a:spcPts val="1000"/>
              </a:spcBef>
              <a:spcAft>
                <a:spcPts val="0"/>
              </a:spcAft>
              <a:buSzPct val="80000"/>
              <a:buFont typeface="Trebuchet MS"/>
              <a:buAutoNum type="arabicPeriod"/>
            </a:pPr>
            <a:r>
              <a:rPr b="1" i="0" lang="en-US" sz="2000">
                <a:solidFill>
                  <a:srgbClr val="333333"/>
                </a:solidFill>
                <a:latin typeface="Montserrat"/>
                <a:ea typeface="Montserrat"/>
                <a:cs typeface="Montserrat"/>
                <a:sym typeface="Montserrat"/>
              </a:rPr>
              <a:t>Java Standard Editions (JSE):</a:t>
            </a:r>
            <a:r>
              <a:rPr b="0" i="0" lang="en-US" sz="2000">
                <a:solidFill>
                  <a:srgbClr val="333333"/>
                </a:solidFill>
                <a:latin typeface="Montserrat"/>
                <a:ea typeface="Montserrat"/>
                <a:cs typeface="Montserrat"/>
                <a:sym typeface="Montserrat"/>
              </a:rPr>
              <a:t> It is used to create programs for a desktop computer.</a:t>
            </a:r>
            <a:endParaRPr/>
          </a:p>
          <a:p>
            <a:pPr indent="-342900" lvl="0" marL="342900" rtl="0" algn="just">
              <a:lnSpc>
                <a:spcPct val="100000"/>
              </a:lnSpc>
              <a:spcBef>
                <a:spcPts val="1000"/>
              </a:spcBef>
              <a:spcAft>
                <a:spcPts val="0"/>
              </a:spcAft>
              <a:buSzPct val="80000"/>
              <a:buFont typeface="Trebuchet MS"/>
              <a:buAutoNum type="arabicPeriod"/>
            </a:pPr>
            <a:r>
              <a:rPr b="1" i="0" lang="en-US" sz="2000">
                <a:solidFill>
                  <a:srgbClr val="333333"/>
                </a:solidFill>
                <a:latin typeface="Montserrat"/>
                <a:ea typeface="Montserrat"/>
                <a:cs typeface="Montserrat"/>
                <a:sym typeface="Montserrat"/>
              </a:rPr>
              <a:t>Java Enterprise Edition (JEE):</a:t>
            </a:r>
            <a:r>
              <a:rPr b="0" i="0" lang="en-US" sz="2000">
                <a:solidFill>
                  <a:srgbClr val="333333"/>
                </a:solidFill>
                <a:latin typeface="Montserrat"/>
                <a:ea typeface="Montserrat"/>
                <a:cs typeface="Montserrat"/>
                <a:sym typeface="Montserrat"/>
              </a:rPr>
              <a:t> It is used to create large programs that run on the server and manages heavy traffic and complex transactions.</a:t>
            </a:r>
            <a:endParaRPr/>
          </a:p>
          <a:p>
            <a:pPr indent="-342900" lvl="0" marL="342900" rtl="0" algn="just">
              <a:lnSpc>
                <a:spcPct val="100000"/>
              </a:lnSpc>
              <a:spcBef>
                <a:spcPts val="1000"/>
              </a:spcBef>
              <a:spcAft>
                <a:spcPts val="0"/>
              </a:spcAft>
              <a:buSzPct val="80000"/>
              <a:buFont typeface="Trebuchet MS"/>
              <a:buAutoNum type="arabicPeriod"/>
            </a:pPr>
            <a:r>
              <a:rPr b="1" i="0" lang="en-US" sz="2000">
                <a:solidFill>
                  <a:srgbClr val="333333"/>
                </a:solidFill>
                <a:latin typeface="Montserrat"/>
                <a:ea typeface="Montserrat"/>
                <a:cs typeface="Montserrat"/>
                <a:sym typeface="Montserrat"/>
              </a:rPr>
              <a:t>Java Micro Edition (JME):</a:t>
            </a:r>
            <a:r>
              <a:rPr b="0" i="0" lang="en-US" sz="2000">
                <a:solidFill>
                  <a:srgbClr val="333333"/>
                </a:solidFill>
                <a:latin typeface="Montserrat"/>
                <a:ea typeface="Montserrat"/>
                <a:cs typeface="Montserrat"/>
                <a:sym typeface="Montserrat"/>
              </a:rPr>
              <a:t> It is used to develop applications for small devices such as set-top boxes, phone, and appliances.</a:t>
            </a:r>
            <a:endParaRPr/>
          </a:p>
          <a:p>
            <a:pPr indent="-342900" lvl="0" marL="342900" rtl="0" algn="just">
              <a:lnSpc>
                <a:spcPct val="100000"/>
              </a:lnSpc>
              <a:spcBef>
                <a:spcPts val="1000"/>
              </a:spcBef>
              <a:spcAft>
                <a:spcPts val="0"/>
              </a:spcAft>
              <a:buSzPct val="80000"/>
              <a:buFont typeface="Trebuchet MS"/>
              <a:buAutoNum type="arabicPeriod"/>
            </a:pPr>
            <a:r>
              <a:rPr b="1" i="0" lang="en-US" sz="2000">
                <a:solidFill>
                  <a:srgbClr val="333333"/>
                </a:solidFill>
                <a:latin typeface="Montserrat"/>
                <a:ea typeface="Montserrat"/>
                <a:cs typeface="Montserrat"/>
                <a:sym typeface="Montserrat"/>
              </a:rPr>
              <a:t>Java Card:</a:t>
            </a:r>
            <a:r>
              <a:rPr b="0" i="0" lang="en-US" sz="2000">
                <a:solidFill>
                  <a:srgbClr val="333333"/>
                </a:solidFill>
                <a:latin typeface="Montserrat"/>
                <a:ea typeface="Montserrat"/>
                <a:cs typeface="Montserrat"/>
                <a:sym typeface="Montserrat"/>
              </a:rPr>
              <a:t> It is a specialized edition of Java designed for smart cards and other small-memory devices, enabling secure elements in devices like SIM cards and credit cards.</a:t>
            </a:r>
            <a:endParaRPr/>
          </a:p>
          <a:p>
            <a:pPr indent="-342900" lvl="0" marL="342900" rtl="0" algn="just">
              <a:lnSpc>
                <a:spcPct val="100000"/>
              </a:lnSpc>
              <a:spcBef>
                <a:spcPts val="1000"/>
              </a:spcBef>
              <a:spcAft>
                <a:spcPts val="0"/>
              </a:spcAft>
              <a:buSzPct val="80000"/>
              <a:buFont typeface="Trebuchet MS"/>
              <a:buAutoNum type="arabicPeriod"/>
            </a:pPr>
            <a:r>
              <a:rPr b="1" i="0" lang="en-US" sz="2000">
                <a:solidFill>
                  <a:srgbClr val="333333"/>
                </a:solidFill>
                <a:latin typeface="Montserrat"/>
                <a:ea typeface="Montserrat"/>
                <a:cs typeface="Montserrat"/>
                <a:sym typeface="Montserrat"/>
              </a:rPr>
              <a:t>JavaFX:</a:t>
            </a:r>
            <a:r>
              <a:rPr b="0" i="0" lang="en-US" sz="2000">
                <a:solidFill>
                  <a:srgbClr val="333333"/>
                </a:solidFill>
                <a:latin typeface="Montserrat"/>
                <a:ea typeface="Montserrat"/>
                <a:cs typeface="Montserrat"/>
                <a:sym typeface="Montserrat"/>
              </a:rPr>
              <a:t> JavaFX is a platform for creating Rich internet applications (RIAs) and is often considered alongside Java SE for desktop and web application development. It provides tools for building user interfaces and multimedia content.</a:t>
            </a:r>
            <a:endParaRPr/>
          </a:p>
          <a:p>
            <a:pPr indent="-248920" lvl="0" marL="342900" rtl="0" algn="l">
              <a:lnSpc>
                <a:spcPct val="100000"/>
              </a:lnSpc>
              <a:spcBef>
                <a:spcPts val="1000"/>
              </a:spcBef>
              <a:spcAft>
                <a:spcPts val="0"/>
              </a:spcAft>
              <a:buSzPct val="80000"/>
              <a:buNone/>
            </a:pPr>
            <a:r>
              <a:t/>
            </a:r>
            <a:endParaRPr b="1" sz="200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0"/>
          <p:cNvSpPr txBox="1"/>
          <p:nvPr>
            <p:ph type="title"/>
          </p:nvPr>
        </p:nvSpPr>
        <p:spPr>
          <a:xfrm>
            <a:off x="677334" y="609600"/>
            <a:ext cx="8596668" cy="67279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1"/>
              </a:buClr>
              <a:buSzPts val="3600"/>
              <a:buFont typeface="Montserrat"/>
              <a:buNone/>
            </a:pPr>
            <a:r>
              <a:rPr b="0" i="0" lang="en-US">
                <a:latin typeface="Montserrat"/>
                <a:ea typeface="Montserrat"/>
                <a:cs typeface="Montserrat"/>
                <a:sym typeface="Montserrat"/>
              </a:rPr>
              <a:t>Boolean Data Type</a:t>
            </a:r>
            <a:endParaRPr/>
          </a:p>
        </p:txBody>
      </p:sp>
      <p:sp>
        <p:nvSpPr>
          <p:cNvPr id="405" name="Google Shape;405;p40"/>
          <p:cNvSpPr txBox="1"/>
          <p:nvPr>
            <p:ph idx="1" type="body"/>
          </p:nvPr>
        </p:nvSpPr>
        <p:spPr>
          <a:xfrm>
            <a:off x="677334" y="1360449"/>
            <a:ext cx="8596668" cy="468091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SzPct val="86486"/>
              <a:buChar char="►"/>
            </a:pPr>
            <a:r>
              <a:rPr b="0" i="0" lang="en-US">
                <a:solidFill>
                  <a:srgbClr val="333333"/>
                </a:solidFill>
                <a:latin typeface="Montserrat"/>
                <a:ea typeface="Montserrat"/>
                <a:cs typeface="Montserrat"/>
                <a:sym typeface="Montserrat"/>
              </a:rPr>
              <a:t>the </a:t>
            </a:r>
            <a:r>
              <a:rPr b="1" i="0" lang="en-US">
                <a:solidFill>
                  <a:srgbClr val="333333"/>
                </a:solidFill>
                <a:latin typeface="Montserrat"/>
                <a:ea typeface="Montserrat"/>
                <a:cs typeface="Montserrat"/>
                <a:sym typeface="Montserrat"/>
              </a:rPr>
              <a:t>boolean</a:t>
            </a:r>
            <a:r>
              <a:rPr b="0" i="0" lang="en-US">
                <a:solidFill>
                  <a:srgbClr val="333333"/>
                </a:solidFill>
                <a:latin typeface="Montserrat"/>
                <a:ea typeface="Montserrat"/>
                <a:cs typeface="Montserrat"/>
                <a:sym typeface="Montserrat"/>
              </a:rPr>
              <a:t> data type represents a single bit of information with two possible states: </a:t>
            </a:r>
            <a:r>
              <a:rPr b="1" i="0" lang="en-US">
                <a:solidFill>
                  <a:srgbClr val="333333"/>
                </a:solidFill>
                <a:latin typeface="Montserrat"/>
                <a:ea typeface="Montserrat"/>
                <a:cs typeface="Montserrat"/>
                <a:sym typeface="Montserrat"/>
              </a:rPr>
              <a:t>true</a:t>
            </a:r>
            <a:r>
              <a:rPr b="0" i="0" lang="en-US">
                <a:solidFill>
                  <a:srgbClr val="333333"/>
                </a:solidFill>
                <a:latin typeface="Montserrat"/>
                <a:ea typeface="Montserrat"/>
                <a:cs typeface="Montserrat"/>
                <a:sym typeface="Montserrat"/>
              </a:rPr>
              <a:t> or </a:t>
            </a:r>
            <a:r>
              <a:rPr b="1" i="0" lang="en-US">
                <a:solidFill>
                  <a:srgbClr val="333333"/>
                </a:solidFill>
                <a:latin typeface="Montserrat"/>
                <a:ea typeface="Montserrat"/>
                <a:cs typeface="Montserrat"/>
                <a:sym typeface="Montserrat"/>
              </a:rPr>
              <a:t>false</a:t>
            </a:r>
            <a:r>
              <a:rPr b="0" i="0" lang="en-US">
                <a:solidFill>
                  <a:srgbClr val="333333"/>
                </a:solidFill>
                <a:latin typeface="Montserrat"/>
                <a:ea typeface="Montserrat"/>
                <a:cs typeface="Montserrat"/>
                <a:sym typeface="Montserrat"/>
              </a:rPr>
              <a:t>. It is used to store the result of logical expressions or conditions. </a:t>
            </a:r>
            <a:endParaRPr/>
          </a:p>
          <a:p>
            <a:pPr indent="-251459" lvl="0" marL="342900" rtl="0" algn="l">
              <a:lnSpc>
                <a:spcPct val="100000"/>
              </a:lnSpc>
              <a:spcBef>
                <a:spcPts val="1000"/>
              </a:spcBef>
              <a:spcAft>
                <a:spcPts val="0"/>
              </a:spcAft>
              <a:buSzPct val="86486"/>
              <a:buNone/>
            </a:pPr>
            <a:r>
              <a:t/>
            </a:r>
            <a:endParaRPr b="0" i="0">
              <a:solidFill>
                <a:srgbClr val="333333"/>
              </a:solidFill>
              <a:latin typeface="Montserrat"/>
              <a:ea typeface="Montserrat"/>
              <a:cs typeface="Montserrat"/>
              <a:sym typeface="Montserrat"/>
            </a:endParaRPr>
          </a:p>
          <a:p>
            <a:pPr indent="-342900" lvl="0" marL="342900" rtl="0" algn="l">
              <a:lnSpc>
                <a:spcPct val="100000"/>
              </a:lnSpc>
              <a:spcBef>
                <a:spcPts val="1000"/>
              </a:spcBef>
              <a:spcAft>
                <a:spcPts val="0"/>
              </a:spcAft>
              <a:buSzPct val="86486"/>
              <a:buChar char="►"/>
            </a:pPr>
            <a:r>
              <a:rPr b="1" i="0" lang="en-US">
                <a:solidFill>
                  <a:srgbClr val="333333"/>
                </a:solidFill>
                <a:latin typeface="Montserrat"/>
                <a:ea typeface="Montserrat"/>
                <a:cs typeface="Montserrat"/>
                <a:sym typeface="Montserrat"/>
              </a:rPr>
              <a:t>Example:</a:t>
            </a:r>
            <a:endParaRPr/>
          </a:p>
          <a:p>
            <a:pPr indent="-251459" lvl="0" marL="342900" rtl="0" algn="l">
              <a:lnSpc>
                <a:spcPct val="100000"/>
              </a:lnSpc>
              <a:spcBef>
                <a:spcPts val="1000"/>
              </a:spcBef>
              <a:spcAft>
                <a:spcPts val="0"/>
              </a:spcAft>
              <a:buSzPct val="86486"/>
              <a:buNone/>
            </a:pPr>
            <a:r>
              <a:t/>
            </a:r>
            <a:endParaRPr b="1">
              <a:solidFill>
                <a:srgbClr val="333333"/>
              </a:solidFill>
              <a:latin typeface="Montserrat"/>
              <a:ea typeface="Montserrat"/>
              <a:cs typeface="Montserrat"/>
              <a:sym typeface="Montserrat"/>
            </a:endParaRPr>
          </a:p>
          <a:p>
            <a:pPr indent="-251459" lvl="0" marL="342900" rtl="0" algn="l">
              <a:lnSpc>
                <a:spcPct val="100000"/>
              </a:lnSpc>
              <a:spcBef>
                <a:spcPts val="1000"/>
              </a:spcBef>
              <a:spcAft>
                <a:spcPts val="0"/>
              </a:spcAft>
              <a:buSzPct val="86486"/>
              <a:buNone/>
            </a:pPr>
            <a:r>
              <a:t/>
            </a:r>
            <a:endParaRPr b="1">
              <a:solidFill>
                <a:srgbClr val="333333"/>
              </a:solidFill>
              <a:latin typeface="Montserrat"/>
              <a:ea typeface="Montserrat"/>
              <a:cs typeface="Montserrat"/>
              <a:sym typeface="Montserrat"/>
            </a:endParaRPr>
          </a:p>
          <a:p>
            <a:pPr indent="-251459" lvl="0" marL="342900" rtl="0" algn="l">
              <a:lnSpc>
                <a:spcPct val="100000"/>
              </a:lnSpc>
              <a:spcBef>
                <a:spcPts val="1000"/>
              </a:spcBef>
              <a:spcAft>
                <a:spcPts val="0"/>
              </a:spcAft>
              <a:buSzPct val="86486"/>
              <a:buNone/>
            </a:pPr>
            <a:r>
              <a:t/>
            </a:r>
            <a:endParaRPr b="1">
              <a:solidFill>
                <a:srgbClr val="333333"/>
              </a:solidFill>
              <a:latin typeface="Montserrat"/>
              <a:ea typeface="Montserrat"/>
              <a:cs typeface="Montserrat"/>
              <a:sym typeface="Montserrat"/>
            </a:endParaRPr>
          </a:p>
          <a:p>
            <a:pPr indent="-342900" lvl="0" marL="342900" rtl="0" algn="l">
              <a:lnSpc>
                <a:spcPct val="100000"/>
              </a:lnSpc>
              <a:spcBef>
                <a:spcPts val="1000"/>
              </a:spcBef>
              <a:spcAft>
                <a:spcPts val="0"/>
              </a:spcAft>
              <a:buSzPct val="86486"/>
              <a:buChar char="►"/>
            </a:pPr>
            <a:r>
              <a:rPr b="0" i="0" lang="en-US">
                <a:solidFill>
                  <a:srgbClr val="333333"/>
                </a:solidFill>
                <a:latin typeface="Montserrat"/>
                <a:ea typeface="Montserrat"/>
                <a:cs typeface="Montserrat"/>
                <a:sym typeface="Montserrat"/>
              </a:rPr>
              <a:t>One key feature of the </a:t>
            </a:r>
            <a:r>
              <a:rPr b="1" i="0" lang="en-US">
                <a:solidFill>
                  <a:srgbClr val="333333"/>
                </a:solidFill>
                <a:latin typeface="Montserrat"/>
                <a:ea typeface="Montserrat"/>
                <a:cs typeface="Montserrat"/>
                <a:sym typeface="Montserrat"/>
              </a:rPr>
              <a:t>boolean</a:t>
            </a:r>
            <a:r>
              <a:rPr b="0" i="0" lang="en-US">
                <a:solidFill>
                  <a:srgbClr val="333333"/>
                </a:solidFill>
                <a:latin typeface="Montserrat"/>
                <a:ea typeface="Montserrat"/>
                <a:cs typeface="Montserrat"/>
                <a:sym typeface="Montserrat"/>
              </a:rPr>
              <a:t> data type is its use in controlling program flow. It is commonly employed in conditional statements such as </a:t>
            </a:r>
            <a:r>
              <a:rPr b="1" i="0" lang="en-US">
                <a:solidFill>
                  <a:srgbClr val="333333"/>
                </a:solidFill>
                <a:latin typeface="Montserrat"/>
                <a:ea typeface="Montserrat"/>
                <a:cs typeface="Montserrat"/>
                <a:sym typeface="Montserrat"/>
              </a:rPr>
              <a:t>if</a:t>
            </a:r>
            <a:r>
              <a:rPr b="0" i="0" lang="en-US">
                <a:solidFill>
                  <a:srgbClr val="333333"/>
                </a:solidFill>
                <a:latin typeface="Montserrat"/>
                <a:ea typeface="Montserrat"/>
                <a:cs typeface="Montserrat"/>
                <a:sym typeface="Montserrat"/>
              </a:rPr>
              <a:t>, </a:t>
            </a:r>
            <a:r>
              <a:rPr b="1" i="0" lang="en-US">
                <a:solidFill>
                  <a:srgbClr val="333333"/>
                </a:solidFill>
                <a:latin typeface="Montserrat"/>
                <a:ea typeface="Montserrat"/>
                <a:cs typeface="Montserrat"/>
                <a:sym typeface="Montserrat"/>
              </a:rPr>
              <a:t>while</a:t>
            </a:r>
            <a:r>
              <a:rPr b="0" i="0" lang="en-US">
                <a:solidFill>
                  <a:srgbClr val="333333"/>
                </a:solidFill>
                <a:latin typeface="Montserrat"/>
                <a:ea typeface="Montserrat"/>
                <a:cs typeface="Montserrat"/>
                <a:sym typeface="Montserrat"/>
              </a:rPr>
              <a:t>, and </a:t>
            </a:r>
            <a:r>
              <a:rPr b="1" i="0" lang="en-US">
                <a:solidFill>
                  <a:srgbClr val="333333"/>
                </a:solidFill>
                <a:latin typeface="Montserrat"/>
                <a:ea typeface="Montserrat"/>
                <a:cs typeface="Montserrat"/>
                <a:sym typeface="Montserrat"/>
              </a:rPr>
              <a:t>for</a:t>
            </a:r>
            <a:r>
              <a:rPr b="0" i="0" lang="en-US">
                <a:solidFill>
                  <a:srgbClr val="333333"/>
                </a:solidFill>
                <a:latin typeface="Montserrat"/>
                <a:ea typeface="Montserrat"/>
                <a:cs typeface="Montserrat"/>
                <a:sym typeface="Montserrat"/>
              </a:rPr>
              <a:t> loops to determine the execution path based on the evaluation of a boolean expression. </a:t>
            </a:r>
            <a:endParaRPr/>
          </a:p>
          <a:p>
            <a:pPr indent="-342900" lvl="0" marL="342900" rtl="0" algn="l">
              <a:lnSpc>
                <a:spcPct val="100000"/>
              </a:lnSpc>
              <a:spcBef>
                <a:spcPts val="1000"/>
              </a:spcBef>
              <a:spcAft>
                <a:spcPts val="0"/>
              </a:spcAft>
              <a:buSzPct val="86486"/>
              <a:buChar char="►"/>
            </a:pPr>
            <a:r>
              <a:rPr b="1" i="0" lang="en-US">
                <a:solidFill>
                  <a:srgbClr val="404040"/>
                </a:solidFill>
                <a:latin typeface="Inter"/>
                <a:ea typeface="Inter"/>
                <a:cs typeface="Inter"/>
                <a:sym typeface="Inter"/>
              </a:rPr>
              <a:t>Boolean Variables</a:t>
            </a:r>
            <a:endParaRPr>
              <a:solidFill>
                <a:srgbClr val="333333"/>
              </a:solidFill>
              <a:latin typeface="Montserrat"/>
              <a:ea typeface="Montserrat"/>
              <a:cs typeface="Montserrat"/>
              <a:sym typeface="Montserrat"/>
            </a:endParaRPr>
          </a:p>
          <a:p>
            <a:pPr indent="-342900" lvl="0" marL="342900" rtl="0" algn="l">
              <a:lnSpc>
                <a:spcPct val="100000"/>
              </a:lnSpc>
              <a:spcBef>
                <a:spcPts val="1000"/>
              </a:spcBef>
              <a:spcAft>
                <a:spcPts val="0"/>
              </a:spcAft>
              <a:buSzPct val="86486"/>
              <a:buChar char="►"/>
            </a:pPr>
            <a:r>
              <a:rPr b="1" i="0" lang="en-US">
                <a:solidFill>
                  <a:srgbClr val="404040"/>
                </a:solidFill>
                <a:latin typeface="Inter"/>
                <a:ea typeface="Inter"/>
                <a:cs typeface="Inter"/>
                <a:sym typeface="Inter"/>
              </a:rPr>
              <a:t>Conditional Statement</a:t>
            </a:r>
            <a:endParaRPr b="1" i="0">
              <a:solidFill>
                <a:srgbClr val="333333"/>
              </a:solidFill>
              <a:latin typeface="Montserrat"/>
              <a:ea typeface="Montserrat"/>
              <a:cs typeface="Montserrat"/>
              <a:sym typeface="Montserrat"/>
            </a:endParaRPr>
          </a:p>
          <a:p>
            <a:pPr indent="-342900" lvl="0" marL="342900" rtl="0" algn="l">
              <a:lnSpc>
                <a:spcPct val="100000"/>
              </a:lnSpc>
              <a:spcBef>
                <a:spcPts val="1000"/>
              </a:spcBef>
              <a:spcAft>
                <a:spcPts val="0"/>
              </a:spcAft>
              <a:buSzPct val="86486"/>
              <a:buChar char="►"/>
            </a:pPr>
            <a:r>
              <a:rPr b="1" i="0" lang="en-US">
                <a:solidFill>
                  <a:srgbClr val="404040"/>
                </a:solidFill>
                <a:latin typeface="Inter"/>
                <a:ea typeface="Inter"/>
                <a:cs typeface="Inter"/>
                <a:sym typeface="Inter"/>
              </a:rPr>
              <a:t>Boolean Expression</a:t>
            </a:r>
            <a:endParaRPr/>
          </a:p>
        </p:txBody>
      </p:sp>
      <p:pic>
        <p:nvPicPr>
          <p:cNvPr id="406" name="Google Shape;406;p40"/>
          <p:cNvPicPr preferRelativeResize="0"/>
          <p:nvPr/>
        </p:nvPicPr>
        <p:blipFill rotWithShape="1">
          <a:blip r:embed="rId3">
            <a:alphaModFix/>
          </a:blip>
          <a:srcRect b="0" l="0" r="0" t="0"/>
          <a:stretch/>
        </p:blipFill>
        <p:spPr>
          <a:xfrm>
            <a:off x="1541491" y="2748600"/>
            <a:ext cx="1867161" cy="847843"/>
          </a:xfrm>
          <a:prstGeom prst="rect">
            <a:avLst/>
          </a:prstGeom>
          <a:noFill/>
          <a:ln>
            <a:noFill/>
          </a:ln>
        </p:spPr>
      </p:pic>
      <p:sp>
        <p:nvSpPr>
          <p:cNvPr id="407" name="Google Shape;407;p40"/>
          <p:cNvSpPr/>
          <p:nvPr/>
        </p:nvSpPr>
        <p:spPr>
          <a:xfrm>
            <a:off x="1048214" y="1940312"/>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404040"/>
              </a:buClr>
              <a:buSzPts val="1200"/>
              <a:buFont typeface="Inter"/>
              <a:buNone/>
            </a:pPr>
            <a:r>
              <a:rPr b="1" i="0" lang="en-US" sz="1200" u="none" cap="none" strike="noStrike">
                <a:solidFill>
                  <a:srgbClr val="404040"/>
                </a:solidFill>
                <a:latin typeface="Inter"/>
                <a:ea typeface="Inter"/>
                <a:cs typeface="Inter"/>
                <a:sym typeface="Inter"/>
              </a:rPr>
              <a:t>comparisons</a:t>
            </a:r>
            <a:r>
              <a:rPr b="0" i="0" lang="en-US" sz="1200" u="none" cap="none" strike="noStrike">
                <a:solidFill>
                  <a:srgbClr val="404040"/>
                </a:solidFill>
                <a:latin typeface="Inter"/>
                <a:ea typeface="Inter"/>
                <a:cs typeface="Inter"/>
                <a:sym typeface="Inter"/>
              </a:rPr>
              <a:t> (e.g., </a:t>
            </a:r>
            <a:r>
              <a:rPr b="0" i="0" lang="en-US" sz="1800" u="none" cap="none" strike="noStrike">
                <a:solidFill>
                  <a:srgbClr val="404040"/>
                </a:solidFill>
                <a:latin typeface="Arial"/>
                <a:ea typeface="Arial"/>
                <a:cs typeface="Arial"/>
                <a:sym typeface="Arial"/>
              </a:rPr>
              <a:t>&gt;</a:t>
            </a:r>
            <a:r>
              <a:rPr b="0" i="0" lang="en-US" sz="1200" u="none" cap="none" strike="noStrike">
                <a:solidFill>
                  <a:srgbClr val="404040"/>
                </a:solidFill>
                <a:latin typeface="Inter"/>
                <a:ea typeface="Inter"/>
                <a:cs typeface="Inter"/>
                <a:sym typeface="Inter"/>
              </a:rPr>
              <a:t>, </a:t>
            </a:r>
            <a:r>
              <a:rPr b="0" i="0" lang="en-US" sz="1800" u="none" cap="none" strike="noStrike">
                <a:solidFill>
                  <a:srgbClr val="404040"/>
                </a:solidFill>
                <a:latin typeface="Arial"/>
                <a:ea typeface="Arial"/>
                <a:cs typeface="Arial"/>
                <a:sym typeface="Arial"/>
              </a:rPr>
              <a:t>&lt;</a:t>
            </a:r>
            <a:r>
              <a:rPr b="0" i="0" lang="en-US" sz="1200" u="none" cap="none" strike="noStrike">
                <a:solidFill>
                  <a:srgbClr val="404040"/>
                </a:solidFill>
                <a:latin typeface="Inter"/>
                <a:ea typeface="Inter"/>
                <a:cs typeface="Inter"/>
                <a:sym typeface="Inter"/>
              </a:rPr>
              <a:t>, </a:t>
            </a:r>
            <a:r>
              <a:rPr b="0" i="0" lang="en-US" sz="1800" u="none" cap="none" strike="noStrike">
                <a:solidFill>
                  <a:srgbClr val="404040"/>
                </a:solidFill>
                <a:latin typeface="Arial"/>
                <a:ea typeface="Arial"/>
                <a:cs typeface="Arial"/>
                <a:sym typeface="Arial"/>
              </a:rPr>
              <a:t>==</a:t>
            </a:r>
            <a:r>
              <a:rPr b="0" i="0" lang="en-US" sz="1200" u="none" cap="none" strike="noStrike">
                <a:solidFill>
                  <a:srgbClr val="404040"/>
                </a:solidFill>
                <a:latin typeface="Inter"/>
                <a:ea typeface="Inter"/>
                <a:cs typeface="Inter"/>
                <a:sym typeface="Inter"/>
              </a:rPr>
              <a:t>) or </a:t>
            </a:r>
            <a:r>
              <a:rPr b="1" i="0" lang="en-US" sz="1200" u="none" cap="none" strike="noStrike">
                <a:solidFill>
                  <a:srgbClr val="404040"/>
                </a:solidFill>
                <a:latin typeface="Inter"/>
                <a:ea typeface="Inter"/>
                <a:cs typeface="Inter"/>
                <a:sym typeface="Inter"/>
              </a:rPr>
              <a:t>logical operations</a:t>
            </a:r>
            <a:r>
              <a:rPr b="0" i="0" lang="en-US" sz="1200" u="none" cap="none" strike="noStrike">
                <a:solidFill>
                  <a:srgbClr val="404040"/>
                </a:solidFill>
                <a:latin typeface="Inter"/>
                <a:ea typeface="Inter"/>
                <a:cs typeface="Inter"/>
                <a:sym typeface="Inter"/>
              </a:rPr>
              <a:t> (e.g., </a:t>
            </a:r>
            <a:r>
              <a:rPr b="0" i="0" lang="en-US" sz="1800" u="none" cap="none" strike="noStrike">
                <a:solidFill>
                  <a:srgbClr val="404040"/>
                </a:solidFill>
                <a:latin typeface="Arial"/>
                <a:ea typeface="Arial"/>
                <a:cs typeface="Arial"/>
                <a:sym typeface="Arial"/>
              </a:rPr>
              <a:t>&amp;&amp;</a:t>
            </a:r>
            <a:r>
              <a:rPr b="0" i="0" lang="en-US" sz="1200" u="none" cap="none" strike="noStrike">
                <a:solidFill>
                  <a:srgbClr val="404040"/>
                </a:solidFill>
                <a:latin typeface="Inter"/>
                <a:ea typeface="Inter"/>
                <a:cs typeface="Inter"/>
                <a:sym typeface="Inter"/>
              </a:rPr>
              <a:t>, </a:t>
            </a:r>
            <a:r>
              <a:rPr b="0" i="0" lang="en-US" sz="1800" u="none" cap="none" strike="noStrike">
                <a:solidFill>
                  <a:srgbClr val="404040"/>
                </a:solidFill>
                <a:latin typeface="Arial"/>
                <a:ea typeface="Arial"/>
                <a:cs typeface="Arial"/>
                <a:sym typeface="Arial"/>
              </a:rPr>
              <a:t>||</a:t>
            </a:r>
            <a:r>
              <a:rPr b="0" i="0" lang="en-US" sz="1200" u="none" cap="none" strike="noStrike">
                <a:solidFill>
                  <a:srgbClr val="404040"/>
                </a:solidFill>
                <a:latin typeface="Inter"/>
                <a:ea typeface="Inter"/>
                <a:cs typeface="Inter"/>
                <a:sym typeface="Inter"/>
              </a:rPr>
              <a:t>, </a:t>
            </a:r>
            <a:r>
              <a:rPr b="0" i="0" lang="en-US" sz="1800" u="none" cap="none" strike="noStrike">
                <a:solidFill>
                  <a:srgbClr val="404040"/>
                </a:solidFill>
                <a:latin typeface="Arial"/>
                <a:ea typeface="Arial"/>
                <a:cs typeface="Arial"/>
                <a:sym typeface="Arial"/>
              </a:rPr>
              <a:t>!</a:t>
            </a:r>
            <a:r>
              <a:rPr b="0" i="0" lang="en-US" sz="1200" u="none" cap="none" strike="noStrike">
                <a:solidFill>
                  <a:srgbClr val="404040"/>
                </a:solidFill>
                <a:latin typeface="Inter"/>
                <a:ea typeface="Inter"/>
                <a:cs typeface="Inter"/>
                <a:sym typeface="Inter"/>
              </a:rPr>
              <a:t>).</a:t>
            </a:r>
            <a:r>
              <a:rPr b="0" i="0" lang="en-US" sz="9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413" name="Google Shape;413;p41"/>
          <p:cNvPicPr preferRelativeResize="0"/>
          <p:nvPr>
            <p:ph idx="1" type="body"/>
          </p:nvPr>
        </p:nvPicPr>
        <p:blipFill rotWithShape="1">
          <a:blip r:embed="rId3">
            <a:alphaModFix/>
          </a:blip>
          <a:srcRect b="0" l="0" r="0" t="0"/>
          <a:stretch/>
        </p:blipFill>
        <p:spPr>
          <a:xfrm>
            <a:off x="1024128" y="2030770"/>
            <a:ext cx="8076313" cy="42176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2"/>
          <p:cNvSpPr txBox="1"/>
          <p:nvPr>
            <p:ph type="title"/>
          </p:nvPr>
        </p:nvSpPr>
        <p:spPr>
          <a:xfrm>
            <a:off x="677334" y="609600"/>
            <a:ext cx="8596668" cy="706244"/>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rgbClr val="273239"/>
              </a:buClr>
              <a:buSzPct val="100000"/>
              <a:buFont typeface="Nunito"/>
              <a:buNone/>
            </a:pPr>
            <a:r>
              <a:rPr b="1" i="0" lang="en-US">
                <a:solidFill>
                  <a:srgbClr val="273239"/>
                </a:solidFill>
                <a:latin typeface="Nunito"/>
                <a:ea typeface="Nunito"/>
                <a:cs typeface="Nunito"/>
                <a:sym typeface="Nunito"/>
              </a:rPr>
              <a:t>Assignment Operator</a:t>
            </a:r>
            <a:br>
              <a:rPr b="1" i="0" lang="en-US">
                <a:solidFill>
                  <a:srgbClr val="273239"/>
                </a:solidFill>
                <a:latin typeface="Nunito"/>
                <a:ea typeface="Nunito"/>
                <a:cs typeface="Nunito"/>
                <a:sym typeface="Nunito"/>
              </a:rPr>
            </a:br>
            <a:endParaRPr/>
          </a:p>
        </p:txBody>
      </p:sp>
      <p:sp>
        <p:nvSpPr>
          <p:cNvPr id="419" name="Google Shape;419;p42"/>
          <p:cNvSpPr txBox="1"/>
          <p:nvPr>
            <p:ph idx="1" type="body"/>
          </p:nvPr>
        </p:nvSpPr>
        <p:spPr>
          <a:xfrm>
            <a:off x="677334" y="1315845"/>
            <a:ext cx="8596668" cy="472551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1" i="0" lang="en-US">
                <a:solidFill>
                  <a:srgbClr val="273239"/>
                </a:solidFill>
                <a:latin typeface="Nunito"/>
                <a:ea typeface="Nunito"/>
                <a:cs typeface="Nunito"/>
                <a:sym typeface="Nunito"/>
              </a:rPr>
              <a:t>‘=’</a:t>
            </a:r>
            <a:r>
              <a:rPr b="0" i="0" lang="en-US">
                <a:solidFill>
                  <a:srgbClr val="273239"/>
                </a:solidFill>
                <a:latin typeface="Nunito"/>
                <a:ea typeface="Nunito"/>
                <a:cs typeface="Nunito"/>
                <a:sym typeface="Nunito"/>
              </a:rPr>
              <a:t> </a:t>
            </a:r>
            <a:r>
              <a:rPr b="0" i="0" lang="en-US" u="sng">
                <a:solidFill>
                  <a:schemeClr val="hlink"/>
                </a:solidFill>
                <a:latin typeface="Nunito"/>
                <a:ea typeface="Nunito"/>
                <a:cs typeface="Nunito"/>
                <a:sym typeface="Nunito"/>
                <a:hlinkClick r:id="rId3"/>
              </a:rPr>
              <a:t>Assignment operator</a:t>
            </a:r>
            <a:r>
              <a:rPr b="0" i="0" lang="en-US">
                <a:solidFill>
                  <a:srgbClr val="273239"/>
                </a:solidFill>
                <a:latin typeface="Nunito"/>
                <a:ea typeface="Nunito"/>
                <a:cs typeface="Nunito"/>
                <a:sym typeface="Nunito"/>
              </a:rPr>
              <a:t> is used to assign a value to any variable. It has right-to-left associativity,</a:t>
            </a:r>
            <a:endParaRPr/>
          </a:p>
          <a:p>
            <a:pPr indent="0" lvl="0" marL="0" rtl="0" algn="l">
              <a:lnSpc>
                <a:spcPct val="100000"/>
              </a:lnSpc>
              <a:spcBef>
                <a:spcPts val="1000"/>
              </a:spcBef>
              <a:spcAft>
                <a:spcPts val="0"/>
              </a:spcAft>
              <a:buSzPts val="1440"/>
              <a:buNone/>
            </a:pPr>
            <a:r>
              <a:rPr b="0" i="0" lang="en-US">
                <a:solidFill>
                  <a:srgbClr val="273239"/>
                </a:solidFill>
                <a:latin typeface="Nunito"/>
                <a:ea typeface="Nunito"/>
                <a:cs typeface="Nunito"/>
                <a:sym typeface="Nunito"/>
              </a:rPr>
              <a:t>format of the assignment operator</a:t>
            </a:r>
            <a:endParaRPr/>
          </a:p>
          <a:p>
            <a:pPr indent="0" lvl="0" marL="0" rtl="0" algn="l">
              <a:lnSpc>
                <a:spcPct val="100000"/>
              </a:lnSpc>
              <a:spcBef>
                <a:spcPts val="1000"/>
              </a:spcBef>
              <a:spcAft>
                <a:spcPts val="0"/>
              </a:spcAft>
              <a:buSzPts val="1440"/>
              <a:buNone/>
            </a:pPr>
            <a:r>
              <a:t/>
            </a:r>
            <a:endParaRPr/>
          </a:p>
          <a:p>
            <a:pPr indent="0" lvl="0" marL="0" rtl="0" algn="l">
              <a:lnSpc>
                <a:spcPct val="100000"/>
              </a:lnSpc>
              <a:spcBef>
                <a:spcPts val="1000"/>
              </a:spcBef>
              <a:spcAft>
                <a:spcPts val="0"/>
              </a:spcAft>
              <a:buSzPts val="1440"/>
              <a:buNone/>
            </a:pPr>
            <a:r>
              <a:t/>
            </a:r>
            <a:endParaRPr/>
          </a:p>
          <a:p>
            <a:pPr indent="0" lvl="0" marL="0" rtl="0" algn="l">
              <a:lnSpc>
                <a:spcPct val="100000"/>
              </a:lnSpc>
              <a:spcBef>
                <a:spcPts val="1000"/>
              </a:spcBef>
              <a:spcAft>
                <a:spcPts val="0"/>
              </a:spcAft>
              <a:buSzPts val="1440"/>
              <a:buNone/>
            </a:pPr>
            <a:r>
              <a:t/>
            </a:r>
            <a:endParaRPr/>
          </a:p>
        </p:txBody>
      </p:sp>
      <p:pic>
        <p:nvPicPr>
          <p:cNvPr id="420" name="Google Shape;420;p42"/>
          <p:cNvPicPr preferRelativeResize="0"/>
          <p:nvPr/>
        </p:nvPicPr>
        <p:blipFill rotWithShape="1">
          <a:blip r:embed="rId4">
            <a:alphaModFix/>
          </a:blip>
          <a:srcRect b="0" l="0" r="0" t="0"/>
          <a:stretch/>
        </p:blipFill>
        <p:spPr>
          <a:xfrm>
            <a:off x="819944" y="2438946"/>
            <a:ext cx="1943371" cy="485843"/>
          </a:xfrm>
          <a:prstGeom prst="rect">
            <a:avLst/>
          </a:prstGeom>
          <a:noFill/>
          <a:ln>
            <a:noFill/>
          </a:ln>
        </p:spPr>
      </p:pic>
      <p:pic>
        <p:nvPicPr>
          <p:cNvPr id="421" name="Google Shape;421;p42"/>
          <p:cNvPicPr preferRelativeResize="0"/>
          <p:nvPr/>
        </p:nvPicPr>
        <p:blipFill rotWithShape="1">
          <a:blip r:embed="rId5">
            <a:alphaModFix/>
          </a:blip>
          <a:srcRect b="0" l="0" r="0" t="0"/>
          <a:stretch/>
        </p:blipFill>
        <p:spPr>
          <a:xfrm>
            <a:off x="819944" y="3202517"/>
            <a:ext cx="6952456" cy="3042338"/>
          </a:xfrm>
          <a:prstGeom prst="rect">
            <a:avLst/>
          </a:prstGeom>
          <a:noFill/>
          <a:ln>
            <a:noFill/>
          </a:ln>
        </p:spPr>
      </p:pic>
      <p:pic>
        <p:nvPicPr>
          <p:cNvPr id="422" name="Google Shape;422;p42"/>
          <p:cNvPicPr preferRelativeResize="0"/>
          <p:nvPr/>
        </p:nvPicPr>
        <p:blipFill rotWithShape="1">
          <a:blip r:embed="rId6">
            <a:alphaModFix/>
          </a:blip>
          <a:srcRect b="0" l="0" r="0" t="0"/>
          <a:stretch/>
        </p:blipFill>
        <p:spPr>
          <a:xfrm>
            <a:off x="8362867" y="1676840"/>
            <a:ext cx="2848373" cy="24958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3"/>
          <p:cNvSpPr txBox="1"/>
          <p:nvPr>
            <p:ph type="title"/>
          </p:nvPr>
        </p:nvSpPr>
        <p:spPr>
          <a:xfrm>
            <a:off x="677334" y="609600"/>
            <a:ext cx="8596668" cy="639337"/>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rgbClr val="273239"/>
              </a:buClr>
              <a:buSzPct val="100000"/>
              <a:buFont typeface="Nunito"/>
              <a:buNone/>
            </a:pPr>
            <a:r>
              <a:rPr b="1" i="0" lang="en-US">
                <a:solidFill>
                  <a:srgbClr val="273239"/>
                </a:solidFill>
                <a:latin typeface="Nunito"/>
                <a:ea typeface="Nunito"/>
                <a:cs typeface="Nunito"/>
                <a:sym typeface="Nunito"/>
              </a:rPr>
              <a:t>Relational Operators</a:t>
            </a:r>
            <a:br>
              <a:rPr b="1" i="0" lang="en-US">
                <a:solidFill>
                  <a:srgbClr val="273239"/>
                </a:solidFill>
                <a:latin typeface="Nunito"/>
                <a:ea typeface="Nunito"/>
                <a:cs typeface="Nunito"/>
                <a:sym typeface="Nunito"/>
              </a:rPr>
            </a:br>
            <a:endParaRPr/>
          </a:p>
        </p:txBody>
      </p:sp>
      <p:sp>
        <p:nvSpPr>
          <p:cNvPr id="428" name="Google Shape;428;p43"/>
          <p:cNvSpPr txBox="1"/>
          <p:nvPr>
            <p:ph idx="1" type="body"/>
          </p:nvPr>
        </p:nvSpPr>
        <p:spPr>
          <a:xfrm>
            <a:off x="677334" y="1248937"/>
            <a:ext cx="8596668" cy="479242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0" i="0" lang="en-US" u="sng">
                <a:solidFill>
                  <a:schemeClr val="hlink"/>
                </a:solidFill>
                <a:latin typeface="Nunito"/>
                <a:ea typeface="Nunito"/>
                <a:cs typeface="Nunito"/>
                <a:sym typeface="Nunito"/>
                <a:hlinkClick r:id="rId3"/>
              </a:rPr>
              <a:t>Relational Operators</a:t>
            </a:r>
            <a:r>
              <a:rPr b="0" i="0" lang="en-US">
                <a:solidFill>
                  <a:srgbClr val="273239"/>
                </a:solidFill>
                <a:latin typeface="Nunito"/>
                <a:ea typeface="Nunito"/>
                <a:cs typeface="Nunito"/>
                <a:sym typeface="Nunito"/>
              </a:rPr>
              <a:t> are used to check for relations like equality, greater than, and less than. They return boolean results after the comparison and are extensively used in looping statements as well as conditional if-else statements.  </a:t>
            </a:r>
            <a:endParaRPr/>
          </a:p>
          <a:p>
            <a:pPr indent="-251459" lvl="0" marL="342900" rtl="0" algn="l">
              <a:lnSpc>
                <a:spcPct val="100000"/>
              </a:lnSpc>
              <a:spcBef>
                <a:spcPts val="1000"/>
              </a:spcBef>
              <a:spcAft>
                <a:spcPts val="0"/>
              </a:spcAft>
              <a:buSzPts val="1440"/>
              <a:buNone/>
            </a:pPr>
            <a:r>
              <a:t/>
            </a:r>
            <a:endParaRPr>
              <a:solidFill>
                <a:srgbClr val="273239"/>
              </a:solidFill>
              <a:latin typeface="Nunito"/>
              <a:ea typeface="Nunito"/>
              <a:cs typeface="Nunito"/>
              <a:sym typeface="Nunito"/>
            </a:endParaRPr>
          </a:p>
          <a:p>
            <a:pPr indent="-251459" lvl="0" marL="342900" rtl="0" algn="l">
              <a:lnSpc>
                <a:spcPct val="100000"/>
              </a:lnSpc>
              <a:spcBef>
                <a:spcPts val="1000"/>
              </a:spcBef>
              <a:spcAft>
                <a:spcPts val="0"/>
              </a:spcAft>
              <a:buSzPts val="1440"/>
              <a:buNone/>
            </a:pPr>
            <a:r>
              <a:t/>
            </a:r>
            <a:endParaRPr b="0" i="0">
              <a:solidFill>
                <a:srgbClr val="273239"/>
              </a:solidFill>
              <a:latin typeface="Nunito"/>
              <a:ea typeface="Nunito"/>
              <a:cs typeface="Nunito"/>
              <a:sym typeface="Nunito"/>
            </a:endParaRPr>
          </a:p>
          <a:p>
            <a:pPr indent="-251459" lvl="0" marL="342900" rtl="0" algn="l">
              <a:lnSpc>
                <a:spcPct val="100000"/>
              </a:lnSpc>
              <a:spcBef>
                <a:spcPts val="1000"/>
              </a:spcBef>
              <a:spcAft>
                <a:spcPts val="0"/>
              </a:spcAft>
              <a:buSzPts val="1440"/>
              <a:buNone/>
            </a:pPr>
            <a:r>
              <a:t/>
            </a:r>
            <a:endParaRPr>
              <a:solidFill>
                <a:srgbClr val="273239"/>
              </a:solidFill>
              <a:latin typeface="Nunito"/>
              <a:ea typeface="Nunito"/>
              <a:cs typeface="Nunito"/>
              <a:sym typeface="Nunito"/>
            </a:endParaRPr>
          </a:p>
          <a:p>
            <a:pPr indent="-251459" lvl="0" marL="342900" rtl="0" algn="l">
              <a:lnSpc>
                <a:spcPct val="100000"/>
              </a:lnSpc>
              <a:spcBef>
                <a:spcPts val="1000"/>
              </a:spcBef>
              <a:spcAft>
                <a:spcPts val="0"/>
              </a:spcAft>
              <a:buSzPts val="1440"/>
              <a:buNone/>
            </a:pPr>
            <a:r>
              <a:t/>
            </a:r>
            <a:endParaRPr b="0" i="0">
              <a:solidFill>
                <a:srgbClr val="273239"/>
              </a:solidFill>
              <a:latin typeface="Nunito"/>
              <a:ea typeface="Nunito"/>
              <a:cs typeface="Nunito"/>
              <a:sym typeface="Nunito"/>
            </a:endParaRPr>
          </a:p>
          <a:p>
            <a:pPr indent="-251459" lvl="0" marL="342900" rtl="0" algn="l">
              <a:lnSpc>
                <a:spcPct val="100000"/>
              </a:lnSpc>
              <a:spcBef>
                <a:spcPts val="1000"/>
              </a:spcBef>
              <a:spcAft>
                <a:spcPts val="0"/>
              </a:spcAft>
              <a:buSzPts val="1440"/>
              <a:buNone/>
            </a:pPr>
            <a:r>
              <a:t/>
            </a:r>
            <a:endParaRPr>
              <a:solidFill>
                <a:srgbClr val="273239"/>
              </a:solidFill>
              <a:latin typeface="Nunito"/>
              <a:ea typeface="Nunito"/>
              <a:cs typeface="Nunito"/>
              <a:sym typeface="Nunito"/>
            </a:endParaRPr>
          </a:p>
          <a:p>
            <a:pPr indent="-251459" lvl="0" marL="342900" rtl="0" algn="l">
              <a:lnSpc>
                <a:spcPct val="100000"/>
              </a:lnSpc>
              <a:spcBef>
                <a:spcPts val="1000"/>
              </a:spcBef>
              <a:spcAft>
                <a:spcPts val="0"/>
              </a:spcAft>
              <a:buSzPts val="1440"/>
              <a:buNone/>
            </a:pPr>
            <a:r>
              <a:t/>
            </a:r>
            <a:endParaRPr b="0" i="0">
              <a:solidFill>
                <a:srgbClr val="273239"/>
              </a:solidFill>
              <a:latin typeface="Nunito"/>
              <a:ea typeface="Nunito"/>
              <a:cs typeface="Nunito"/>
              <a:sym typeface="Nunito"/>
            </a:endParaRPr>
          </a:p>
          <a:p>
            <a:pPr indent="-251459" lvl="0" marL="342900" rtl="0" algn="l">
              <a:lnSpc>
                <a:spcPct val="100000"/>
              </a:lnSpc>
              <a:spcBef>
                <a:spcPts val="1000"/>
              </a:spcBef>
              <a:spcAft>
                <a:spcPts val="0"/>
              </a:spcAft>
              <a:buSzPts val="1440"/>
              <a:buNone/>
            </a:pPr>
            <a:r>
              <a:t/>
            </a:r>
            <a:endParaRPr/>
          </a:p>
        </p:txBody>
      </p:sp>
      <p:pic>
        <p:nvPicPr>
          <p:cNvPr id="429" name="Google Shape;429;p43"/>
          <p:cNvPicPr preferRelativeResize="0"/>
          <p:nvPr/>
        </p:nvPicPr>
        <p:blipFill rotWithShape="1">
          <a:blip r:embed="rId4">
            <a:alphaModFix/>
          </a:blip>
          <a:srcRect b="0" l="0" r="0" t="0"/>
          <a:stretch/>
        </p:blipFill>
        <p:spPr>
          <a:xfrm>
            <a:off x="824085" y="2477434"/>
            <a:ext cx="2514951" cy="1590897"/>
          </a:xfrm>
          <a:prstGeom prst="rect">
            <a:avLst/>
          </a:prstGeom>
          <a:noFill/>
          <a:ln>
            <a:noFill/>
          </a:ln>
        </p:spPr>
      </p:pic>
      <p:pic>
        <p:nvPicPr>
          <p:cNvPr id="430" name="Google Shape;430;p43"/>
          <p:cNvPicPr preferRelativeResize="0"/>
          <p:nvPr/>
        </p:nvPicPr>
        <p:blipFill rotWithShape="1">
          <a:blip r:embed="rId5">
            <a:alphaModFix/>
          </a:blip>
          <a:srcRect b="0" l="0" r="0" t="0"/>
          <a:stretch/>
        </p:blipFill>
        <p:spPr>
          <a:xfrm>
            <a:off x="677334" y="4697052"/>
            <a:ext cx="3410426" cy="5906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436" name="Google Shape;436;p44"/>
          <p:cNvSpPr txBox="1"/>
          <p:nvPr>
            <p:ph idx="1" type="body"/>
          </p:nvPr>
        </p:nvSpPr>
        <p:spPr>
          <a:xfrm>
            <a:off x="677334" y="609600"/>
            <a:ext cx="8596668" cy="610343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20"/>
              <a:buNone/>
            </a:pPr>
            <a:r>
              <a:rPr lang="en-US" sz="1400"/>
              <a:t>import java.io.*;</a:t>
            </a:r>
            <a:endParaRPr/>
          </a:p>
          <a:p>
            <a:pPr indent="0" lvl="0" marL="0" rtl="0" algn="l">
              <a:lnSpc>
                <a:spcPct val="100000"/>
              </a:lnSpc>
              <a:spcBef>
                <a:spcPts val="1000"/>
              </a:spcBef>
              <a:spcAft>
                <a:spcPts val="0"/>
              </a:spcAft>
              <a:buSzPts val="1120"/>
              <a:buNone/>
            </a:pPr>
            <a:r>
              <a:rPr lang="en-US" sz="1400"/>
              <a:t>class EXP{</a:t>
            </a:r>
            <a:endParaRPr/>
          </a:p>
          <a:p>
            <a:pPr indent="0" lvl="0" marL="0" rtl="0" algn="l">
              <a:lnSpc>
                <a:spcPct val="100000"/>
              </a:lnSpc>
              <a:spcBef>
                <a:spcPts val="1000"/>
              </a:spcBef>
              <a:spcAft>
                <a:spcPts val="0"/>
              </a:spcAft>
              <a:buSzPts val="1120"/>
              <a:buNone/>
            </a:pPr>
            <a:r>
              <a:rPr lang="en-US" sz="1400"/>
              <a:t>public static void main(String[] args)</a:t>
            </a:r>
            <a:endParaRPr/>
          </a:p>
          <a:p>
            <a:pPr indent="0" lvl="0" marL="0" rtl="0" algn="l">
              <a:lnSpc>
                <a:spcPct val="100000"/>
              </a:lnSpc>
              <a:spcBef>
                <a:spcPts val="1000"/>
              </a:spcBef>
              <a:spcAft>
                <a:spcPts val="0"/>
              </a:spcAft>
              <a:buSzPts val="1120"/>
              <a:buNone/>
            </a:pPr>
            <a:r>
              <a:rPr lang="en-US" sz="1400"/>
              <a:t>    {</a:t>
            </a:r>
            <a:endParaRPr/>
          </a:p>
          <a:p>
            <a:pPr indent="0" lvl="0" marL="0" rtl="0" algn="l">
              <a:lnSpc>
                <a:spcPct val="100000"/>
              </a:lnSpc>
              <a:spcBef>
                <a:spcPts val="1000"/>
              </a:spcBef>
              <a:spcAft>
                <a:spcPts val="0"/>
              </a:spcAft>
              <a:buSzPts val="1120"/>
              <a:buNone/>
            </a:pPr>
            <a:r>
              <a:rPr lang="en-US" sz="1400"/>
              <a:t>        // Comparison operators</a:t>
            </a:r>
            <a:endParaRPr/>
          </a:p>
          <a:p>
            <a:pPr indent="0" lvl="0" marL="0" rtl="0" algn="l">
              <a:lnSpc>
                <a:spcPct val="100000"/>
              </a:lnSpc>
              <a:spcBef>
                <a:spcPts val="1000"/>
              </a:spcBef>
              <a:spcAft>
                <a:spcPts val="0"/>
              </a:spcAft>
              <a:buSzPts val="1120"/>
              <a:buNone/>
            </a:pPr>
            <a:r>
              <a:rPr lang="en-US" sz="1400"/>
              <a:t>        int a = 10;</a:t>
            </a:r>
            <a:endParaRPr/>
          </a:p>
          <a:p>
            <a:pPr indent="0" lvl="0" marL="0" rtl="0" algn="l">
              <a:lnSpc>
                <a:spcPct val="100000"/>
              </a:lnSpc>
              <a:spcBef>
                <a:spcPts val="1000"/>
              </a:spcBef>
              <a:spcAft>
                <a:spcPts val="0"/>
              </a:spcAft>
              <a:buSzPts val="1120"/>
              <a:buNone/>
            </a:pPr>
            <a:r>
              <a:rPr lang="en-US" sz="1400"/>
              <a:t>        int b = 3;</a:t>
            </a:r>
            <a:endParaRPr/>
          </a:p>
          <a:p>
            <a:pPr indent="0" lvl="0" marL="0" rtl="0" algn="l">
              <a:lnSpc>
                <a:spcPct val="100000"/>
              </a:lnSpc>
              <a:spcBef>
                <a:spcPts val="1000"/>
              </a:spcBef>
              <a:spcAft>
                <a:spcPts val="0"/>
              </a:spcAft>
              <a:buSzPts val="1120"/>
              <a:buNone/>
            </a:pPr>
            <a:r>
              <a:rPr lang="en-US" sz="1400"/>
              <a:t>        int c = 5;</a:t>
            </a:r>
            <a:endParaRPr/>
          </a:p>
          <a:p>
            <a:pPr indent="0" lvl="0" marL="0" rtl="0" algn="l">
              <a:lnSpc>
                <a:spcPct val="100000"/>
              </a:lnSpc>
              <a:spcBef>
                <a:spcPts val="1000"/>
              </a:spcBef>
              <a:spcAft>
                <a:spcPts val="0"/>
              </a:spcAft>
              <a:buSzPts val="1120"/>
              <a:buNone/>
            </a:pPr>
            <a:r>
              <a:rPr lang="en-US" sz="1400"/>
              <a:t>        System.out.println("a &gt; b: " + (a &gt; b));</a:t>
            </a:r>
            <a:endParaRPr/>
          </a:p>
          <a:p>
            <a:pPr indent="0" lvl="0" marL="0" rtl="0" algn="l">
              <a:lnSpc>
                <a:spcPct val="100000"/>
              </a:lnSpc>
              <a:spcBef>
                <a:spcPts val="1000"/>
              </a:spcBef>
              <a:spcAft>
                <a:spcPts val="0"/>
              </a:spcAft>
              <a:buSzPts val="1120"/>
              <a:buNone/>
            </a:pPr>
            <a:r>
              <a:rPr lang="en-US" sz="1400"/>
              <a:t>        System.out.println("a &lt; b: " + (a &lt; b));</a:t>
            </a:r>
            <a:endParaRPr/>
          </a:p>
          <a:p>
            <a:pPr indent="0" lvl="0" marL="0" rtl="0" algn="l">
              <a:lnSpc>
                <a:spcPct val="100000"/>
              </a:lnSpc>
              <a:spcBef>
                <a:spcPts val="1000"/>
              </a:spcBef>
              <a:spcAft>
                <a:spcPts val="0"/>
              </a:spcAft>
              <a:buSzPts val="1120"/>
              <a:buNone/>
            </a:pPr>
            <a:r>
              <a:rPr lang="en-US" sz="1400"/>
              <a:t>        System.out.println("a &gt;= b: " + (a &gt;= b));</a:t>
            </a:r>
            <a:endParaRPr/>
          </a:p>
          <a:p>
            <a:pPr indent="0" lvl="0" marL="0" rtl="0" algn="l">
              <a:lnSpc>
                <a:spcPct val="100000"/>
              </a:lnSpc>
              <a:spcBef>
                <a:spcPts val="1000"/>
              </a:spcBef>
              <a:spcAft>
                <a:spcPts val="0"/>
              </a:spcAft>
              <a:buSzPts val="1120"/>
              <a:buNone/>
            </a:pPr>
            <a:r>
              <a:rPr lang="en-US" sz="1400"/>
              <a:t>        System.out.println("a &lt;= b: " + (a &lt;= b));</a:t>
            </a:r>
            <a:endParaRPr/>
          </a:p>
          <a:p>
            <a:pPr indent="0" lvl="0" marL="0" rtl="0" algn="l">
              <a:lnSpc>
                <a:spcPct val="100000"/>
              </a:lnSpc>
              <a:spcBef>
                <a:spcPts val="1000"/>
              </a:spcBef>
              <a:spcAft>
                <a:spcPts val="0"/>
              </a:spcAft>
              <a:buSzPts val="1120"/>
              <a:buNone/>
            </a:pPr>
            <a:r>
              <a:rPr lang="en-US" sz="1400"/>
              <a:t>        System.out.println("a == c: " + (a == c));</a:t>
            </a:r>
            <a:endParaRPr/>
          </a:p>
          <a:p>
            <a:pPr indent="0" lvl="0" marL="0" rtl="0" algn="l">
              <a:lnSpc>
                <a:spcPct val="100000"/>
              </a:lnSpc>
              <a:spcBef>
                <a:spcPts val="1000"/>
              </a:spcBef>
              <a:spcAft>
                <a:spcPts val="0"/>
              </a:spcAft>
              <a:buSzPts val="1120"/>
              <a:buNone/>
            </a:pPr>
            <a:r>
              <a:rPr lang="en-US" sz="1400"/>
              <a:t>        System.out.println("a != c: " + (a != c));</a:t>
            </a:r>
            <a:endParaRPr/>
          </a:p>
          <a:p>
            <a:pPr indent="0" lvl="0" marL="0" rtl="0" algn="l">
              <a:lnSpc>
                <a:spcPct val="100000"/>
              </a:lnSpc>
              <a:spcBef>
                <a:spcPts val="1000"/>
              </a:spcBef>
              <a:spcAft>
                <a:spcPts val="0"/>
              </a:spcAft>
              <a:buSzPts val="1120"/>
              <a:buNone/>
            </a:pPr>
            <a:r>
              <a:rPr lang="en-US" sz="1400"/>
              <a:t>    }</a:t>
            </a:r>
            <a:endParaRPr/>
          </a:p>
          <a:p>
            <a:pPr indent="0" lvl="0" marL="0" rtl="0" algn="l">
              <a:lnSpc>
                <a:spcPct val="100000"/>
              </a:lnSpc>
              <a:spcBef>
                <a:spcPts val="1000"/>
              </a:spcBef>
              <a:spcAft>
                <a:spcPts val="0"/>
              </a:spcAft>
              <a:buSzPts val="1120"/>
              <a:buNone/>
            </a:pPr>
            <a:r>
              <a:rPr lang="en-US" sz="1400"/>
              <a:t>}</a:t>
            </a:r>
            <a:endParaRPr/>
          </a:p>
        </p:txBody>
      </p:sp>
      <p:pic>
        <p:nvPicPr>
          <p:cNvPr id="437" name="Google Shape;437;p44"/>
          <p:cNvPicPr preferRelativeResize="0"/>
          <p:nvPr/>
        </p:nvPicPr>
        <p:blipFill rotWithShape="1">
          <a:blip r:embed="rId3">
            <a:alphaModFix/>
          </a:blip>
          <a:srcRect b="0" l="0" r="0" t="0"/>
          <a:stretch/>
        </p:blipFill>
        <p:spPr>
          <a:xfrm>
            <a:off x="5807454" y="4531512"/>
            <a:ext cx="1781424" cy="1790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5"/>
          <p:cNvSpPr txBox="1"/>
          <p:nvPr>
            <p:ph type="title"/>
          </p:nvPr>
        </p:nvSpPr>
        <p:spPr>
          <a:xfrm>
            <a:off x="677334" y="609600"/>
            <a:ext cx="8596668" cy="561278"/>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rgbClr val="273239"/>
              </a:buClr>
              <a:buSzPct val="100000"/>
              <a:buFont typeface="Nunito"/>
              <a:buNone/>
            </a:pPr>
            <a:r>
              <a:rPr b="1" i="0" lang="en-US">
                <a:solidFill>
                  <a:srgbClr val="273239"/>
                </a:solidFill>
                <a:latin typeface="Nunito"/>
                <a:ea typeface="Nunito"/>
                <a:cs typeface="Nunito"/>
                <a:sym typeface="Nunito"/>
              </a:rPr>
              <a:t>Logical Operators</a:t>
            </a:r>
            <a:br>
              <a:rPr b="1" i="0" lang="en-US">
                <a:solidFill>
                  <a:srgbClr val="273239"/>
                </a:solidFill>
                <a:latin typeface="Nunito"/>
                <a:ea typeface="Nunito"/>
                <a:cs typeface="Nunito"/>
                <a:sym typeface="Nunito"/>
              </a:rPr>
            </a:br>
            <a:endParaRPr/>
          </a:p>
        </p:txBody>
      </p:sp>
      <p:sp>
        <p:nvSpPr>
          <p:cNvPr id="443" name="Google Shape;443;p45"/>
          <p:cNvSpPr txBox="1"/>
          <p:nvPr>
            <p:ph idx="1" type="body"/>
          </p:nvPr>
        </p:nvSpPr>
        <p:spPr>
          <a:xfrm>
            <a:off x="677334" y="1170879"/>
            <a:ext cx="8596668" cy="4870484"/>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0" i="0" lang="en-US" u="sng">
                <a:solidFill>
                  <a:srgbClr val="273239"/>
                </a:solidFill>
                <a:latin typeface="Nunito"/>
                <a:ea typeface="Nunito"/>
                <a:cs typeface="Nunito"/>
                <a:sym typeface="Nunito"/>
                <a:hlinkClick r:id="rId3">
                  <a:extLst>
                    <a:ext uri="{A12FA001-AC4F-418D-AE19-62706E023703}">
                      <ahyp:hlinkClr val="tx"/>
                    </a:ext>
                  </a:extLst>
                </a:hlinkClick>
              </a:rPr>
              <a:t>Logical Operators</a:t>
            </a:r>
            <a:r>
              <a:rPr b="0" i="0" lang="en-US">
                <a:solidFill>
                  <a:srgbClr val="273239"/>
                </a:solidFill>
                <a:latin typeface="Nunito"/>
                <a:ea typeface="Nunito"/>
                <a:cs typeface="Nunito"/>
                <a:sym typeface="Nunito"/>
              </a:rPr>
              <a:t> are used to perform “logical AND” and “logical OR” operations, similar to AND gate and OR gate in digital electronics. They have a short-circuiting effect, </a:t>
            </a:r>
            <a:endParaRPr/>
          </a:p>
          <a:p>
            <a:pPr indent="-342900" lvl="0" marL="342900" rtl="0" algn="l">
              <a:lnSpc>
                <a:spcPct val="100000"/>
              </a:lnSpc>
              <a:spcBef>
                <a:spcPts val="1750"/>
              </a:spcBef>
              <a:spcAft>
                <a:spcPts val="0"/>
              </a:spcAft>
              <a:buSzPts val="1440"/>
              <a:buChar char="►"/>
            </a:pPr>
            <a:r>
              <a:rPr b="0" i="0" lang="en-US">
                <a:solidFill>
                  <a:srgbClr val="273239"/>
                </a:solidFill>
                <a:latin typeface="Nunito"/>
                <a:ea typeface="Nunito"/>
                <a:cs typeface="Nunito"/>
                <a:sym typeface="Nunito"/>
              </a:rPr>
              <a:t>Conditional operators are:</a:t>
            </a:r>
            <a:endParaRPr/>
          </a:p>
          <a:p>
            <a:pPr indent="-342900" lvl="0" marL="342900" rtl="0" algn="l">
              <a:lnSpc>
                <a:spcPct val="100000"/>
              </a:lnSpc>
              <a:spcBef>
                <a:spcPts val="1750"/>
              </a:spcBef>
              <a:spcAft>
                <a:spcPts val="0"/>
              </a:spcAft>
              <a:buSzPts val="1440"/>
              <a:buFont typeface="Arial"/>
              <a:buChar char="•"/>
            </a:pPr>
            <a:r>
              <a:rPr b="1" i="0" lang="en-US">
                <a:solidFill>
                  <a:srgbClr val="273239"/>
                </a:solidFill>
                <a:latin typeface="Nunito"/>
                <a:ea typeface="Nunito"/>
                <a:cs typeface="Nunito"/>
                <a:sym typeface="Nunito"/>
              </a:rPr>
              <a:t>&amp;&amp;, Logical AND: </a:t>
            </a:r>
            <a:r>
              <a:rPr b="0" i="0" lang="en-US">
                <a:solidFill>
                  <a:srgbClr val="273239"/>
                </a:solidFill>
                <a:latin typeface="Nunito"/>
                <a:ea typeface="Nunito"/>
                <a:cs typeface="Nunito"/>
                <a:sym typeface="Nunito"/>
              </a:rPr>
              <a:t>returns true when both conditions are true.</a:t>
            </a:r>
            <a:endParaRPr/>
          </a:p>
          <a:p>
            <a:pPr indent="-342900" lvl="0" marL="342900" rtl="0" algn="l">
              <a:lnSpc>
                <a:spcPct val="100000"/>
              </a:lnSpc>
              <a:spcBef>
                <a:spcPts val="2800"/>
              </a:spcBef>
              <a:spcAft>
                <a:spcPts val="0"/>
              </a:spcAft>
              <a:buSzPts val="1440"/>
              <a:buFont typeface="Arial"/>
              <a:buChar char="•"/>
            </a:pPr>
            <a:r>
              <a:rPr b="1" i="0" lang="en-US">
                <a:solidFill>
                  <a:srgbClr val="273239"/>
                </a:solidFill>
                <a:latin typeface="Nunito"/>
                <a:ea typeface="Nunito"/>
                <a:cs typeface="Nunito"/>
                <a:sym typeface="Nunito"/>
              </a:rPr>
              <a:t>||, Logical OR: </a:t>
            </a:r>
            <a:r>
              <a:rPr b="0" i="0" lang="en-US">
                <a:solidFill>
                  <a:srgbClr val="273239"/>
                </a:solidFill>
                <a:latin typeface="Nunito"/>
                <a:ea typeface="Nunito"/>
                <a:cs typeface="Nunito"/>
                <a:sym typeface="Nunito"/>
              </a:rPr>
              <a:t>returns true if at least one condition is true.</a:t>
            </a:r>
            <a:endParaRPr/>
          </a:p>
          <a:p>
            <a:pPr indent="-251459" lvl="0" marL="342900" rtl="0" algn="l">
              <a:lnSpc>
                <a:spcPct val="100000"/>
              </a:lnSpc>
              <a:spcBef>
                <a:spcPts val="2800"/>
              </a:spcBef>
              <a:spcAft>
                <a:spcPts val="0"/>
              </a:spcAft>
              <a:buSzPts val="144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6"/>
          <p:cNvSpPr txBox="1"/>
          <p:nvPr>
            <p:ph type="title"/>
          </p:nvPr>
        </p:nvSpPr>
        <p:spPr>
          <a:xfrm>
            <a:off x="677334" y="609600"/>
            <a:ext cx="8596668" cy="20703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00000"/>
              <a:buFont typeface="Trebuchet MS"/>
              <a:buNone/>
            </a:pPr>
            <a:r>
              <a:t/>
            </a:r>
            <a:endParaRPr/>
          </a:p>
        </p:txBody>
      </p:sp>
      <p:sp>
        <p:nvSpPr>
          <p:cNvPr id="449" name="Google Shape;449;p46"/>
          <p:cNvSpPr txBox="1"/>
          <p:nvPr>
            <p:ph idx="1" type="body"/>
          </p:nvPr>
        </p:nvSpPr>
        <p:spPr>
          <a:xfrm>
            <a:off x="677334" y="816639"/>
            <a:ext cx="8596668" cy="5224724"/>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0"/>
              </a:spcBef>
              <a:spcAft>
                <a:spcPts val="0"/>
              </a:spcAft>
              <a:buSzPct val="79999"/>
              <a:buNone/>
            </a:pPr>
            <a:r>
              <a:rPr lang="en-US"/>
              <a:t>// Java Program to show the use of</a:t>
            </a:r>
            <a:endParaRPr/>
          </a:p>
          <a:p>
            <a:pPr indent="0" lvl="0" marL="0" rtl="0" algn="l">
              <a:lnSpc>
                <a:spcPct val="100000"/>
              </a:lnSpc>
              <a:spcBef>
                <a:spcPts val="1000"/>
              </a:spcBef>
              <a:spcAft>
                <a:spcPts val="0"/>
              </a:spcAft>
              <a:buSzPct val="79999"/>
              <a:buNone/>
            </a:pPr>
            <a:r>
              <a:rPr lang="en-US"/>
              <a:t>// Logical operators</a:t>
            </a:r>
            <a:endParaRPr/>
          </a:p>
          <a:p>
            <a:pPr indent="0" lvl="0" marL="0" rtl="0" algn="l">
              <a:lnSpc>
                <a:spcPct val="100000"/>
              </a:lnSpc>
              <a:spcBef>
                <a:spcPts val="1000"/>
              </a:spcBef>
              <a:spcAft>
                <a:spcPts val="0"/>
              </a:spcAft>
              <a:buSzPct val="79999"/>
              <a:buNone/>
            </a:pPr>
            <a:r>
              <a:rPr lang="en-US"/>
              <a:t>import java.io.*;</a:t>
            </a:r>
            <a:endParaRPr/>
          </a:p>
          <a:p>
            <a:pPr indent="0" lvl="0" marL="0" rtl="0" algn="l">
              <a:lnSpc>
                <a:spcPct val="100000"/>
              </a:lnSpc>
              <a:spcBef>
                <a:spcPts val="1000"/>
              </a:spcBef>
              <a:spcAft>
                <a:spcPts val="0"/>
              </a:spcAft>
              <a:buSzPct val="79999"/>
              <a:buNone/>
            </a:pPr>
            <a:r>
              <a:t/>
            </a:r>
            <a:endParaRPr/>
          </a:p>
          <a:p>
            <a:pPr indent="0" lvl="0" marL="0" rtl="0" algn="l">
              <a:lnSpc>
                <a:spcPct val="100000"/>
              </a:lnSpc>
              <a:spcBef>
                <a:spcPts val="1000"/>
              </a:spcBef>
              <a:spcAft>
                <a:spcPts val="0"/>
              </a:spcAft>
              <a:buSzPct val="79999"/>
              <a:buNone/>
            </a:pPr>
            <a:r>
              <a:rPr lang="en-US"/>
              <a:t>class operators {</a:t>
            </a:r>
            <a:endParaRPr/>
          </a:p>
          <a:p>
            <a:pPr indent="0" lvl="0" marL="0" rtl="0" algn="l">
              <a:lnSpc>
                <a:spcPct val="100000"/>
              </a:lnSpc>
              <a:spcBef>
                <a:spcPts val="1000"/>
              </a:spcBef>
              <a:spcAft>
                <a:spcPts val="0"/>
              </a:spcAft>
              <a:buSzPct val="79999"/>
              <a:buNone/>
            </a:pPr>
            <a:r>
              <a:rPr lang="en-US"/>
              <a:t>  </a:t>
            </a:r>
            <a:endParaRPr/>
          </a:p>
          <a:p>
            <a:pPr indent="0" lvl="0" marL="0" rtl="0" algn="l">
              <a:lnSpc>
                <a:spcPct val="100000"/>
              </a:lnSpc>
              <a:spcBef>
                <a:spcPts val="1000"/>
              </a:spcBef>
              <a:spcAft>
                <a:spcPts val="0"/>
              </a:spcAft>
              <a:buSzPct val="79999"/>
              <a:buNone/>
            </a:pPr>
            <a:r>
              <a:rPr lang="en-US"/>
              <a:t>      // Main Function</a:t>
            </a:r>
            <a:endParaRPr/>
          </a:p>
          <a:p>
            <a:pPr indent="0" lvl="0" marL="0" rtl="0" algn="l">
              <a:lnSpc>
                <a:spcPct val="100000"/>
              </a:lnSpc>
              <a:spcBef>
                <a:spcPts val="1000"/>
              </a:spcBef>
              <a:spcAft>
                <a:spcPts val="0"/>
              </a:spcAft>
              <a:buSzPct val="79999"/>
              <a:buNone/>
            </a:pPr>
            <a:r>
              <a:rPr lang="en-US"/>
              <a:t>    public static void main (String[] args) {</a:t>
            </a:r>
            <a:endParaRPr/>
          </a:p>
          <a:p>
            <a:pPr indent="0" lvl="0" marL="0" rtl="0" algn="l">
              <a:lnSpc>
                <a:spcPct val="100000"/>
              </a:lnSpc>
              <a:spcBef>
                <a:spcPts val="1000"/>
              </a:spcBef>
              <a:spcAft>
                <a:spcPts val="0"/>
              </a:spcAft>
              <a:buSzPct val="79999"/>
              <a:buNone/>
            </a:pPr>
            <a:r>
              <a:rPr lang="en-US"/>
              <a:t>      </a:t>
            </a:r>
            <a:endParaRPr/>
          </a:p>
          <a:p>
            <a:pPr indent="0" lvl="0" marL="0" rtl="0" algn="l">
              <a:lnSpc>
                <a:spcPct val="100000"/>
              </a:lnSpc>
              <a:spcBef>
                <a:spcPts val="1000"/>
              </a:spcBef>
              <a:spcAft>
                <a:spcPts val="0"/>
              </a:spcAft>
              <a:buSzPct val="79999"/>
              <a:buNone/>
            </a:pPr>
            <a:r>
              <a:rPr lang="en-US"/>
              <a:t>        // Logical operators</a:t>
            </a:r>
            <a:endParaRPr/>
          </a:p>
          <a:p>
            <a:pPr indent="0" lvl="0" marL="0" rtl="0" algn="l">
              <a:lnSpc>
                <a:spcPct val="100000"/>
              </a:lnSpc>
              <a:spcBef>
                <a:spcPts val="1000"/>
              </a:spcBef>
              <a:spcAft>
                <a:spcPts val="0"/>
              </a:spcAft>
              <a:buSzPct val="79999"/>
              <a:buNone/>
            </a:pPr>
            <a:r>
              <a:rPr lang="en-US"/>
              <a:t>        boolean x = true;</a:t>
            </a:r>
            <a:endParaRPr/>
          </a:p>
          <a:p>
            <a:pPr indent="0" lvl="0" marL="0" rtl="0" algn="l">
              <a:lnSpc>
                <a:spcPct val="100000"/>
              </a:lnSpc>
              <a:spcBef>
                <a:spcPts val="1000"/>
              </a:spcBef>
              <a:spcAft>
                <a:spcPts val="0"/>
              </a:spcAft>
              <a:buSzPct val="79999"/>
              <a:buNone/>
            </a:pPr>
            <a:r>
              <a:rPr lang="en-US"/>
              <a:t>        boolean y = false;</a:t>
            </a:r>
            <a:endParaRPr/>
          </a:p>
          <a:p>
            <a:pPr indent="0" lvl="0" marL="0" rtl="0" algn="l">
              <a:lnSpc>
                <a:spcPct val="100000"/>
              </a:lnSpc>
              <a:spcBef>
                <a:spcPts val="1000"/>
              </a:spcBef>
              <a:spcAft>
                <a:spcPts val="0"/>
              </a:spcAft>
              <a:buSzPct val="79999"/>
              <a:buNone/>
            </a:pPr>
            <a:r>
              <a:rPr lang="en-US"/>
              <a:t>      </a:t>
            </a:r>
            <a:endParaRPr/>
          </a:p>
          <a:p>
            <a:pPr indent="0" lvl="0" marL="0" rtl="0" algn="l">
              <a:lnSpc>
                <a:spcPct val="100000"/>
              </a:lnSpc>
              <a:spcBef>
                <a:spcPts val="1000"/>
              </a:spcBef>
              <a:spcAft>
                <a:spcPts val="0"/>
              </a:spcAft>
              <a:buSzPct val="79999"/>
              <a:buNone/>
            </a:pPr>
            <a:r>
              <a:rPr lang="en-US"/>
              <a:t>        System.out.println("x &amp;&amp; y: " + (x &amp;&amp; y));</a:t>
            </a:r>
            <a:endParaRPr/>
          </a:p>
          <a:p>
            <a:pPr indent="0" lvl="0" marL="0" rtl="0" algn="l">
              <a:lnSpc>
                <a:spcPct val="100000"/>
              </a:lnSpc>
              <a:spcBef>
                <a:spcPts val="1000"/>
              </a:spcBef>
              <a:spcAft>
                <a:spcPts val="0"/>
              </a:spcAft>
              <a:buSzPct val="79999"/>
              <a:buNone/>
            </a:pPr>
            <a:r>
              <a:rPr lang="en-US"/>
              <a:t>        System.out.println("x || y: " + (x || y));</a:t>
            </a:r>
            <a:endParaRPr/>
          </a:p>
          <a:p>
            <a:pPr indent="0" lvl="0" marL="0" rtl="0" algn="l">
              <a:lnSpc>
                <a:spcPct val="100000"/>
              </a:lnSpc>
              <a:spcBef>
                <a:spcPts val="1000"/>
              </a:spcBef>
              <a:spcAft>
                <a:spcPts val="0"/>
              </a:spcAft>
              <a:buSzPct val="79999"/>
              <a:buNone/>
            </a:pPr>
            <a:r>
              <a:rPr lang="en-US"/>
              <a:t>}</a:t>
            </a:r>
            <a:endParaRPr/>
          </a:p>
          <a:p>
            <a:pPr indent="0" lvl="0" marL="0" rtl="0" algn="l">
              <a:lnSpc>
                <a:spcPct val="100000"/>
              </a:lnSpc>
              <a:spcBef>
                <a:spcPts val="1000"/>
              </a:spcBef>
              <a:spcAft>
                <a:spcPts val="0"/>
              </a:spcAft>
              <a:buSzPct val="79999"/>
              <a:buNone/>
            </a:pPr>
            <a:r>
              <a:rPr lang="en-US"/>
              <a:t>}</a:t>
            </a:r>
            <a:endParaRPr/>
          </a:p>
        </p:txBody>
      </p:sp>
      <p:pic>
        <p:nvPicPr>
          <p:cNvPr id="450" name="Google Shape;450;p46"/>
          <p:cNvPicPr preferRelativeResize="0"/>
          <p:nvPr/>
        </p:nvPicPr>
        <p:blipFill rotWithShape="1">
          <a:blip r:embed="rId3">
            <a:alphaModFix/>
          </a:blip>
          <a:srcRect b="0" l="0" r="0" t="0"/>
          <a:stretch/>
        </p:blipFill>
        <p:spPr>
          <a:xfrm>
            <a:off x="6096000" y="4941955"/>
            <a:ext cx="1705213" cy="9050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type="title"/>
          </p:nvPr>
        </p:nvSpPr>
        <p:spPr>
          <a:xfrm>
            <a:off x="0" y="96644"/>
            <a:ext cx="10058399" cy="617034"/>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chemeClr val="accent1"/>
              </a:buClr>
              <a:buSzPct val="100000"/>
              <a:buFont typeface="Montserrat"/>
              <a:buNone/>
            </a:pPr>
            <a:r>
              <a:rPr b="0" i="0" lang="en-US">
                <a:latin typeface="Montserrat"/>
                <a:ea typeface="Montserrat"/>
                <a:cs typeface="Montserrat"/>
                <a:sym typeface="Montserrat"/>
              </a:rPr>
              <a:t>Java Control Statements | Control Flow in Java</a:t>
            </a:r>
            <a:br>
              <a:rPr b="0" i="0" lang="en-US">
                <a:latin typeface="Montserrat"/>
                <a:ea typeface="Montserrat"/>
                <a:cs typeface="Montserrat"/>
                <a:sym typeface="Montserrat"/>
              </a:rPr>
            </a:br>
            <a:endParaRPr/>
          </a:p>
        </p:txBody>
      </p:sp>
      <p:sp>
        <p:nvSpPr>
          <p:cNvPr id="456" name="Google Shape;456;p47"/>
          <p:cNvSpPr txBox="1"/>
          <p:nvPr>
            <p:ph idx="1" type="body"/>
          </p:nvPr>
        </p:nvSpPr>
        <p:spPr>
          <a:xfrm>
            <a:off x="677334" y="903249"/>
            <a:ext cx="8596668" cy="5571691"/>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1600"/>
              <a:buChar char="►"/>
            </a:pPr>
            <a:r>
              <a:rPr b="0" i="0" lang="en-US" sz="2000">
                <a:solidFill>
                  <a:srgbClr val="333333"/>
                </a:solidFill>
                <a:latin typeface="Times New Roman"/>
                <a:ea typeface="Times New Roman"/>
                <a:cs typeface="Times New Roman"/>
                <a:sym typeface="Times New Roman"/>
              </a:rPr>
              <a:t>Java compiler executes the code from top to bottom. The statements in the code are executed according to the order in which they appear. </a:t>
            </a:r>
            <a:endParaRPr/>
          </a:p>
          <a:p>
            <a:pPr indent="-342900" lvl="0" marL="342900" rtl="0" algn="l">
              <a:lnSpc>
                <a:spcPct val="100000"/>
              </a:lnSpc>
              <a:spcBef>
                <a:spcPts val="1000"/>
              </a:spcBef>
              <a:spcAft>
                <a:spcPts val="0"/>
              </a:spcAft>
              <a:buSzPts val="1600"/>
              <a:buChar char="►"/>
            </a:pPr>
            <a:r>
              <a:rPr b="0" i="0" lang="en-US" sz="2000">
                <a:solidFill>
                  <a:srgbClr val="333333"/>
                </a:solidFill>
                <a:latin typeface="Times New Roman"/>
                <a:ea typeface="Times New Roman"/>
                <a:cs typeface="Times New Roman"/>
                <a:sym typeface="Times New Roman"/>
              </a:rPr>
              <a:t>However, </a:t>
            </a:r>
            <a:r>
              <a:rPr b="0" i="0" lang="en-US" sz="2000" u="sng" strike="noStrike">
                <a:solidFill>
                  <a:srgbClr val="008000"/>
                </a:solidFill>
                <a:latin typeface="Times New Roman"/>
                <a:ea typeface="Times New Roman"/>
                <a:cs typeface="Times New Roman"/>
                <a:sym typeface="Times New Roman"/>
                <a:hlinkClick r:id="rId3">
                  <a:extLst>
                    <a:ext uri="{A12FA001-AC4F-418D-AE19-62706E023703}">
                      <ahyp:hlinkClr val="tx"/>
                    </a:ext>
                  </a:extLst>
                </a:hlinkClick>
              </a:rPr>
              <a:t>Java</a:t>
            </a:r>
            <a:r>
              <a:rPr b="0" i="0" lang="en-US" sz="2000">
                <a:solidFill>
                  <a:srgbClr val="333333"/>
                </a:solidFill>
                <a:latin typeface="Times New Roman"/>
                <a:ea typeface="Times New Roman"/>
                <a:cs typeface="Times New Roman"/>
                <a:sym typeface="Times New Roman"/>
              </a:rPr>
              <a:t> provides statements that can be used to control the flow of Java code. Such statements are called control flow statements. It is one of the fundamental features of Java</a:t>
            </a:r>
            <a:endParaRPr/>
          </a:p>
          <a:p>
            <a:pPr indent="-342900" lvl="0" marL="342900" rtl="0" algn="l">
              <a:lnSpc>
                <a:spcPct val="100000"/>
              </a:lnSpc>
              <a:spcBef>
                <a:spcPts val="1000"/>
              </a:spcBef>
              <a:spcAft>
                <a:spcPts val="0"/>
              </a:spcAft>
              <a:buSzPts val="1600"/>
              <a:buChar char="►"/>
            </a:pPr>
            <a:r>
              <a:rPr lang="en-US" sz="2000">
                <a:solidFill>
                  <a:srgbClr val="333333"/>
                </a:solidFill>
                <a:latin typeface="Times New Roman"/>
                <a:ea typeface="Times New Roman"/>
                <a:cs typeface="Times New Roman"/>
                <a:sym typeface="Times New Roman"/>
              </a:rPr>
              <a:t>Type of control Structure</a:t>
            </a:r>
            <a:endParaRPr/>
          </a:p>
          <a:p>
            <a:pPr indent="0" lvl="0" marL="0" rtl="0" algn="l">
              <a:lnSpc>
                <a:spcPct val="100000"/>
              </a:lnSpc>
              <a:spcBef>
                <a:spcPts val="1000"/>
              </a:spcBef>
              <a:spcAft>
                <a:spcPts val="0"/>
              </a:spcAft>
              <a:buSzPts val="1600"/>
              <a:buNone/>
            </a:pPr>
            <a:r>
              <a:rPr b="0" i="0" lang="en-US" sz="2000">
                <a:solidFill>
                  <a:srgbClr val="333333"/>
                </a:solidFill>
                <a:latin typeface="Times New Roman"/>
                <a:ea typeface="Times New Roman"/>
                <a:cs typeface="Times New Roman"/>
                <a:sym typeface="Times New Roman"/>
              </a:rPr>
              <a:t>         Sequential </a:t>
            </a:r>
            <a:r>
              <a:rPr lang="en-US" sz="2000">
                <a:solidFill>
                  <a:srgbClr val="333333"/>
                </a:solidFill>
                <a:latin typeface="Times New Roman"/>
                <a:ea typeface="Times New Roman"/>
                <a:cs typeface="Times New Roman"/>
                <a:sym typeface="Times New Roman"/>
              </a:rPr>
              <a:t>Structure – Statements are executed one after the other</a:t>
            </a:r>
            <a:endParaRPr/>
          </a:p>
          <a:p>
            <a:pPr indent="0" lvl="0" marL="0" rtl="0" algn="l">
              <a:lnSpc>
                <a:spcPct val="100000"/>
              </a:lnSpc>
              <a:spcBef>
                <a:spcPts val="1000"/>
              </a:spcBef>
              <a:spcAft>
                <a:spcPts val="0"/>
              </a:spcAft>
              <a:buSzPts val="1600"/>
              <a:buNone/>
            </a:pPr>
            <a:r>
              <a:rPr b="0" i="0" lang="en-US" sz="2000">
                <a:solidFill>
                  <a:srgbClr val="333333"/>
                </a:solidFill>
                <a:latin typeface="Times New Roman"/>
                <a:ea typeface="Times New Roman"/>
                <a:cs typeface="Times New Roman"/>
                <a:sym typeface="Times New Roman"/>
              </a:rPr>
              <a:t>         Selection </a:t>
            </a:r>
            <a:r>
              <a:rPr lang="en-US" sz="2000">
                <a:solidFill>
                  <a:srgbClr val="333333"/>
                </a:solidFill>
                <a:latin typeface="Times New Roman"/>
                <a:ea typeface="Times New Roman"/>
                <a:cs typeface="Times New Roman"/>
                <a:sym typeface="Times New Roman"/>
              </a:rPr>
              <a:t>Structure - Statements are executed based on conditions or decisions</a:t>
            </a:r>
            <a:endParaRPr/>
          </a:p>
          <a:p>
            <a:pPr indent="0" lvl="0" marL="0" rtl="0" algn="l">
              <a:lnSpc>
                <a:spcPct val="100000"/>
              </a:lnSpc>
              <a:spcBef>
                <a:spcPts val="1000"/>
              </a:spcBef>
              <a:spcAft>
                <a:spcPts val="0"/>
              </a:spcAft>
              <a:buSzPts val="1600"/>
              <a:buNone/>
            </a:pPr>
            <a:r>
              <a:rPr b="0" i="0" lang="en-US" sz="2000">
                <a:solidFill>
                  <a:srgbClr val="333333"/>
                </a:solidFill>
                <a:latin typeface="Times New Roman"/>
                <a:ea typeface="Times New Roman"/>
                <a:cs typeface="Times New Roman"/>
                <a:sym typeface="Times New Roman"/>
              </a:rPr>
              <a:t>         Repetition </a:t>
            </a:r>
            <a:r>
              <a:rPr lang="en-US" sz="2000">
                <a:solidFill>
                  <a:srgbClr val="333333"/>
                </a:solidFill>
                <a:latin typeface="Times New Roman"/>
                <a:ea typeface="Times New Roman"/>
                <a:cs typeface="Times New Roman"/>
                <a:sym typeface="Times New Roman"/>
              </a:rPr>
              <a:t>Structure - Statements are executed repeatedly for a specified number of times.</a:t>
            </a:r>
            <a:endParaRPr b="0" i="0" sz="2000">
              <a:solidFill>
                <a:srgbClr val="333333"/>
              </a:solidFill>
              <a:latin typeface="Times New Roman"/>
              <a:ea typeface="Times New Roman"/>
              <a:cs typeface="Times New Roman"/>
              <a:sym typeface="Times New Roman"/>
            </a:endParaRPr>
          </a:p>
          <a:p>
            <a:pPr indent="-342900" lvl="0" marL="342900" rtl="0" algn="just">
              <a:lnSpc>
                <a:spcPct val="100000"/>
              </a:lnSpc>
              <a:spcBef>
                <a:spcPts val="1000"/>
              </a:spcBef>
              <a:spcAft>
                <a:spcPts val="0"/>
              </a:spcAft>
              <a:buSzPts val="1600"/>
              <a:buChar char="►"/>
            </a:pPr>
            <a:r>
              <a:rPr b="0" i="0" lang="en-US" sz="2000">
                <a:solidFill>
                  <a:srgbClr val="333333"/>
                </a:solidFill>
                <a:latin typeface="Times New Roman"/>
                <a:ea typeface="Times New Roman"/>
                <a:cs typeface="Times New Roman"/>
                <a:sym typeface="Times New Roman"/>
              </a:rPr>
              <a:t>Java provides three types of control flow statements.</a:t>
            </a:r>
            <a:endParaRPr/>
          </a:p>
          <a:p>
            <a:pPr indent="-342900" lvl="0" marL="34290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Decision Making statements</a:t>
            </a:r>
            <a:endParaRPr/>
          </a:p>
          <a:p>
            <a:pPr indent="-285750" lvl="1" marL="74295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if statements</a:t>
            </a:r>
            <a:endParaRPr/>
          </a:p>
          <a:p>
            <a:pPr indent="-285750" lvl="1" marL="74295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switch statement</a:t>
            </a:r>
            <a:endParaRPr/>
          </a:p>
          <a:p>
            <a:pPr indent="-241300" lvl="0" marL="342900" rtl="0" algn="l">
              <a:lnSpc>
                <a:spcPct val="100000"/>
              </a:lnSpc>
              <a:spcBef>
                <a:spcPts val="1000"/>
              </a:spcBef>
              <a:spcAft>
                <a:spcPts val="0"/>
              </a:spcAft>
              <a:buSzPts val="1600"/>
              <a:buNone/>
            </a:pPr>
            <a:r>
              <a:t/>
            </a:r>
            <a:endParaRPr sz="2000">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462" name="Google Shape;462;p4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Loop statements</a:t>
            </a:r>
            <a:endParaRPr/>
          </a:p>
          <a:p>
            <a:pPr indent="-285750" lvl="1" marL="74295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do while loop</a:t>
            </a:r>
            <a:endParaRPr/>
          </a:p>
          <a:p>
            <a:pPr indent="-285750" lvl="1" marL="74295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while loop</a:t>
            </a:r>
            <a:endParaRPr/>
          </a:p>
          <a:p>
            <a:pPr indent="-285750" lvl="1" marL="74295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for loop</a:t>
            </a:r>
            <a:endParaRPr/>
          </a:p>
          <a:p>
            <a:pPr indent="-285750" lvl="1" marL="74295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for-each loop</a:t>
            </a:r>
            <a:endParaRPr/>
          </a:p>
          <a:p>
            <a:pPr indent="-342900" lvl="0" marL="34290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Jump statements</a:t>
            </a:r>
            <a:endParaRPr/>
          </a:p>
          <a:p>
            <a:pPr indent="-285750" lvl="1" marL="74295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break statement</a:t>
            </a:r>
            <a:endParaRPr/>
          </a:p>
          <a:p>
            <a:pPr indent="-285750" lvl="1" marL="74295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continue statement</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ph type="title"/>
          </p:nvPr>
        </p:nvSpPr>
        <p:spPr>
          <a:xfrm>
            <a:off x="677334" y="266511"/>
            <a:ext cx="8596668" cy="870913"/>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chemeClr val="accent1"/>
              </a:buClr>
              <a:buSzPct val="100000"/>
              <a:buFont typeface="Montserrat"/>
              <a:buNone/>
            </a:pPr>
            <a:r>
              <a:rPr b="0" i="0" lang="en-US">
                <a:latin typeface="Montserrat"/>
                <a:ea typeface="Montserrat"/>
                <a:cs typeface="Montserrat"/>
                <a:sym typeface="Montserrat"/>
              </a:rPr>
              <a:t>Decision-Making statements:</a:t>
            </a:r>
            <a:br>
              <a:rPr b="0" i="0" lang="en-US">
                <a:latin typeface="Montserrat"/>
                <a:ea typeface="Montserrat"/>
                <a:cs typeface="Montserrat"/>
                <a:sym typeface="Montserrat"/>
              </a:rPr>
            </a:br>
            <a:endParaRPr/>
          </a:p>
        </p:txBody>
      </p:sp>
      <p:sp>
        <p:nvSpPr>
          <p:cNvPr id="468" name="Google Shape;468;p49"/>
          <p:cNvSpPr txBox="1"/>
          <p:nvPr>
            <p:ph idx="1" type="body"/>
          </p:nvPr>
        </p:nvSpPr>
        <p:spPr>
          <a:xfrm>
            <a:off x="677334" y="1605775"/>
            <a:ext cx="8596668" cy="443558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rPr b="1" i="0" lang="en-US" sz="2000">
                <a:latin typeface="Times New Roman"/>
                <a:ea typeface="Times New Roman"/>
                <a:cs typeface="Times New Roman"/>
                <a:sym typeface="Times New Roman"/>
              </a:rPr>
              <a:t>If Statement</a:t>
            </a:r>
            <a:endParaRPr/>
          </a:p>
          <a:p>
            <a:pPr indent="-342900" lvl="0" marL="342900" rtl="0" algn="l">
              <a:lnSpc>
                <a:spcPct val="100000"/>
              </a:lnSpc>
              <a:spcBef>
                <a:spcPts val="1000"/>
              </a:spcBef>
              <a:spcAft>
                <a:spcPts val="0"/>
              </a:spcAft>
              <a:buSzPts val="1600"/>
              <a:buChar char="►"/>
            </a:pPr>
            <a:r>
              <a:rPr b="0" i="0" lang="en-US" sz="2000">
                <a:solidFill>
                  <a:srgbClr val="333333"/>
                </a:solidFill>
                <a:latin typeface="Times New Roman"/>
                <a:ea typeface="Times New Roman"/>
                <a:cs typeface="Times New Roman"/>
                <a:sym typeface="Times New Roman"/>
              </a:rPr>
              <a:t>In Java, the "if" statement is used to evaluate a condition. The control of the program is depending upon the specific condition. </a:t>
            </a:r>
            <a:endParaRPr/>
          </a:p>
          <a:p>
            <a:pPr indent="-342900" lvl="0" marL="342900" rtl="0" algn="l">
              <a:lnSpc>
                <a:spcPct val="100000"/>
              </a:lnSpc>
              <a:spcBef>
                <a:spcPts val="1000"/>
              </a:spcBef>
              <a:spcAft>
                <a:spcPts val="0"/>
              </a:spcAft>
              <a:buSzPts val="1600"/>
              <a:buChar char="►"/>
            </a:pPr>
            <a:r>
              <a:rPr b="0" i="0" lang="en-US" sz="2000">
                <a:solidFill>
                  <a:srgbClr val="333333"/>
                </a:solidFill>
                <a:latin typeface="Times New Roman"/>
                <a:ea typeface="Times New Roman"/>
                <a:cs typeface="Times New Roman"/>
                <a:sym typeface="Times New Roman"/>
              </a:rPr>
              <a:t>The condition of the If statement gives a Boolean value, either true or false. In Java, </a:t>
            </a:r>
            <a:endParaRPr/>
          </a:p>
          <a:p>
            <a:pPr indent="-342900" lvl="0" marL="342900" rtl="0" algn="l">
              <a:lnSpc>
                <a:spcPct val="100000"/>
              </a:lnSpc>
              <a:spcBef>
                <a:spcPts val="1000"/>
              </a:spcBef>
              <a:spcAft>
                <a:spcPts val="0"/>
              </a:spcAft>
              <a:buSzPts val="1600"/>
              <a:buChar char="►"/>
            </a:pPr>
            <a:r>
              <a:rPr b="0" i="0" lang="en-US" sz="2000">
                <a:solidFill>
                  <a:srgbClr val="333333"/>
                </a:solidFill>
                <a:latin typeface="Times New Roman"/>
                <a:ea typeface="Times New Roman"/>
                <a:cs typeface="Times New Roman"/>
                <a:sym typeface="Times New Roman"/>
              </a:rPr>
              <a:t>there are four types of if-statements given below.</a:t>
            </a:r>
            <a:endParaRPr/>
          </a:p>
          <a:p>
            <a:pPr indent="-342900" lvl="0" marL="34290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Simple if statement</a:t>
            </a:r>
            <a:endParaRPr/>
          </a:p>
          <a:p>
            <a:pPr indent="-342900" lvl="0" marL="34290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if-else statement</a:t>
            </a:r>
            <a:endParaRPr/>
          </a:p>
          <a:p>
            <a:pPr indent="-342900" lvl="0" marL="34290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if-else-if ladder</a:t>
            </a:r>
            <a:endParaRPr/>
          </a:p>
          <a:p>
            <a:pPr indent="-342900" lvl="0" marL="342900" rtl="0" algn="just">
              <a:lnSpc>
                <a:spcPct val="100000"/>
              </a:lnSpc>
              <a:spcBef>
                <a:spcPts val="1000"/>
              </a:spcBef>
              <a:spcAft>
                <a:spcPts val="0"/>
              </a:spcAft>
              <a:buSzPts val="1600"/>
              <a:buFont typeface="Trebuchet MS"/>
              <a:buAutoNum type="arabicPeriod"/>
            </a:pPr>
            <a:r>
              <a:rPr b="0" i="0" lang="en-US" sz="2000">
                <a:solidFill>
                  <a:srgbClr val="333333"/>
                </a:solidFill>
                <a:latin typeface="Times New Roman"/>
                <a:ea typeface="Times New Roman"/>
                <a:cs typeface="Times New Roman"/>
                <a:sym typeface="Times New Roman"/>
              </a:rPr>
              <a:t>Nested if-statement</a:t>
            </a:r>
            <a:endParaRPr/>
          </a:p>
          <a:p>
            <a:pPr indent="-241300" lvl="0" marL="342900" rtl="0" algn="l">
              <a:lnSpc>
                <a:spcPct val="100000"/>
              </a:lnSpc>
              <a:spcBef>
                <a:spcPts val="1000"/>
              </a:spcBef>
              <a:spcAft>
                <a:spcPts val="0"/>
              </a:spcAft>
              <a:buSzPts val="1600"/>
              <a:buNone/>
            </a:pPr>
            <a:r>
              <a:t/>
            </a:r>
            <a:endParaRPr b="1" i="0" sz="2000">
              <a:latin typeface="Times New Roman"/>
              <a:ea typeface="Times New Roman"/>
              <a:cs typeface="Times New Roman"/>
              <a:sym typeface="Times New Roman"/>
            </a:endParaRPr>
          </a:p>
          <a:p>
            <a:pPr indent="-241300" lvl="0" marL="342900" rtl="0" algn="l">
              <a:lnSpc>
                <a:spcPct val="100000"/>
              </a:lnSpc>
              <a:spcBef>
                <a:spcPts val="1000"/>
              </a:spcBef>
              <a:spcAft>
                <a:spcPts val="0"/>
              </a:spcAft>
              <a:buSzPts val="1600"/>
              <a:buNone/>
            </a:pPr>
            <a:r>
              <a:t/>
            </a:r>
            <a:endParaRPr sz="2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73" name="Google Shape;173;p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lnSpc>
                <a:spcPct val="100000"/>
              </a:lnSpc>
              <a:spcBef>
                <a:spcPts val="0"/>
              </a:spcBef>
              <a:spcAft>
                <a:spcPts val="0"/>
              </a:spcAft>
              <a:buSzPct val="80000"/>
              <a:buNone/>
            </a:pPr>
            <a:r>
              <a:rPr b="1" i="0" lang="en-US" sz="6000">
                <a:latin typeface="Montserrat"/>
                <a:ea typeface="Montserrat"/>
                <a:cs typeface="Montserrat"/>
                <a:sym typeface="Montserrat"/>
              </a:rPr>
              <a:t>Java Platform</a:t>
            </a:r>
            <a:endParaRPr/>
          </a:p>
          <a:p>
            <a:pPr indent="-342900" lvl="0" marL="342900" rtl="0" algn="just">
              <a:lnSpc>
                <a:spcPct val="100000"/>
              </a:lnSpc>
              <a:spcBef>
                <a:spcPts val="1000"/>
              </a:spcBef>
              <a:spcAft>
                <a:spcPts val="0"/>
              </a:spcAft>
              <a:buSzPct val="79999"/>
              <a:buChar char="►"/>
            </a:pPr>
            <a:r>
              <a:rPr b="0" i="0" lang="en-US" sz="3600">
                <a:solidFill>
                  <a:srgbClr val="333333"/>
                </a:solidFill>
                <a:latin typeface="Montserrat"/>
                <a:ea typeface="Montserrat"/>
                <a:cs typeface="Montserrat"/>
                <a:sym typeface="Montserrat"/>
              </a:rPr>
              <a:t>Java Platform is a collection of programs. It helps to develop and run a program written in the Java programming language. Java Platform includes an execution engine, a compiler and set of libraries. Java is a platform-independent language.</a:t>
            </a:r>
            <a:endParaRPr/>
          </a:p>
          <a:p>
            <a:pPr indent="-342900" lvl="0" marL="342900" rtl="0" algn="just">
              <a:lnSpc>
                <a:spcPct val="100000"/>
              </a:lnSpc>
              <a:spcBef>
                <a:spcPts val="1000"/>
              </a:spcBef>
              <a:spcAft>
                <a:spcPts val="0"/>
              </a:spcAft>
              <a:buSzPct val="79999"/>
              <a:buFont typeface="Trebuchet MS"/>
              <a:buAutoNum type="arabicPeriod"/>
            </a:pPr>
            <a:r>
              <a:rPr b="1" i="0" lang="en-US" sz="3600">
                <a:solidFill>
                  <a:srgbClr val="333333"/>
                </a:solidFill>
                <a:latin typeface="Montserrat"/>
                <a:ea typeface="Montserrat"/>
                <a:cs typeface="Montserrat"/>
                <a:sym typeface="Montserrat"/>
              </a:rPr>
              <a:t>Java Virtual Machine (JVM):</a:t>
            </a:r>
            <a:r>
              <a:rPr b="0" i="0" lang="en-US" sz="3600">
                <a:solidFill>
                  <a:srgbClr val="333333"/>
                </a:solidFill>
                <a:latin typeface="Montserrat"/>
                <a:ea typeface="Montserrat"/>
                <a:cs typeface="Montserrat"/>
                <a:sym typeface="Montserrat"/>
              </a:rPr>
              <a:t> The JVM is a component of the Java Platform, responsible for executing Java bytecode. JVM implementations are available for different platforms, allowing Java programs to run on diverse systems without modification.</a:t>
            </a:r>
            <a:endParaRPr/>
          </a:p>
          <a:p>
            <a:pPr indent="-342900" lvl="0" marL="342900" rtl="0" algn="just">
              <a:lnSpc>
                <a:spcPct val="100000"/>
              </a:lnSpc>
              <a:spcBef>
                <a:spcPts val="1000"/>
              </a:spcBef>
              <a:spcAft>
                <a:spcPts val="0"/>
              </a:spcAft>
              <a:buSzPct val="79999"/>
              <a:buFont typeface="Trebuchet MS"/>
              <a:buAutoNum type="arabicPeriod"/>
            </a:pPr>
            <a:r>
              <a:rPr b="1" i="0" lang="en-US" sz="3600">
                <a:solidFill>
                  <a:srgbClr val="333333"/>
                </a:solidFill>
                <a:latin typeface="Montserrat"/>
                <a:ea typeface="Montserrat"/>
                <a:cs typeface="Montserrat"/>
                <a:sym typeface="Montserrat"/>
              </a:rPr>
              <a:t>Java Development Kit (JDK):</a:t>
            </a:r>
            <a:r>
              <a:rPr b="0" i="0" lang="en-US" sz="3600">
                <a:solidFill>
                  <a:srgbClr val="333333"/>
                </a:solidFill>
                <a:latin typeface="Montserrat"/>
                <a:ea typeface="Montserrat"/>
                <a:cs typeface="Montserrat"/>
                <a:sym typeface="Montserrat"/>
              </a:rPr>
              <a:t> The JDK is a software development kit that includes the necessary tools for developing Java applications. It consists of the Java compiler (javac), the Java runtime environment (JRE), and various development tools such as the debugger, and documentation generator. The JDK also includes the Java API (Application Programming Interface) documentation, </a:t>
            </a:r>
            <a:endParaRPr/>
          </a:p>
          <a:p>
            <a:pPr indent="-342900" lvl="0" marL="342900" rtl="0" algn="just">
              <a:lnSpc>
                <a:spcPct val="100000"/>
              </a:lnSpc>
              <a:spcBef>
                <a:spcPts val="1000"/>
              </a:spcBef>
              <a:spcAft>
                <a:spcPts val="0"/>
              </a:spcAft>
              <a:buSzPct val="79999"/>
              <a:buFont typeface="Trebuchet MS"/>
              <a:buAutoNum type="arabicPeriod"/>
            </a:pPr>
            <a:r>
              <a:rPr b="1" i="0" lang="en-US" sz="3600">
                <a:solidFill>
                  <a:srgbClr val="333333"/>
                </a:solidFill>
                <a:latin typeface="Montserrat"/>
                <a:ea typeface="Montserrat"/>
                <a:cs typeface="Montserrat"/>
                <a:sym typeface="Montserrat"/>
              </a:rPr>
              <a:t>Java Standard Libraries:</a:t>
            </a:r>
            <a:r>
              <a:rPr b="0" i="0" lang="en-US" sz="3600">
                <a:solidFill>
                  <a:srgbClr val="333333"/>
                </a:solidFill>
                <a:latin typeface="Montserrat"/>
                <a:ea typeface="Montserrat"/>
                <a:cs typeface="Montserrat"/>
                <a:sym typeface="Montserrat"/>
              </a:rPr>
              <a:t> Java Platform provides a rich set of standard libraries known as the Java Standard Edition (Java SE) API. These libraries offer a wide range of functionality for tasks such as input/output operations, networking, data manipulation, concurrency, and graphical user interface (GUI) development. By leveraging these libraries, developers can build and feature-rich Java applications with minimal effort.</a:t>
            </a:r>
            <a:endParaRPr/>
          </a:p>
          <a:p>
            <a:pPr indent="-294640" lvl="0" marL="342900" rtl="0" algn="l">
              <a:lnSpc>
                <a:spcPct val="100000"/>
              </a:lnSpc>
              <a:spcBef>
                <a:spcPts val="1000"/>
              </a:spcBef>
              <a:spcAft>
                <a:spcPts val="0"/>
              </a:spcAft>
              <a:buSzPct val="80000"/>
              <a:buNone/>
            </a:pPr>
            <a:r>
              <a:t/>
            </a:r>
            <a:endParaRPr sz="20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0"/>
          <p:cNvSpPr txBox="1"/>
          <p:nvPr>
            <p:ph type="title"/>
          </p:nvPr>
        </p:nvSpPr>
        <p:spPr>
          <a:xfrm>
            <a:off x="677334" y="609600"/>
            <a:ext cx="8596668" cy="605883"/>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chemeClr val="accent1"/>
              </a:buClr>
              <a:buSzPct val="100000"/>
              <a:buFont typeface="Montserrat"/>
              <a:buNone/>
            </a:pPr>
            <a:r>
              <a:rPr b="0" i="0" lang="en-US">
                <a:latin typeface="Montserrat"/>
                <a:ea typeface="Montserrat"/>
                <a:cs typeface="Montserrat"/>
                <a:sym typeface="Montserrat"/>
              </a:rPr>
              <a:t>Simple if statement</a:t>
            </a:r>
            <a:br>
              <a:rPr b="0" i="0" lang="en-US">
                <a:latin typeface="Montserrat"/>
                <a:ea typeface="Montserrat"/>
                <a:cs typeface="Montserrat"/>
                <a:sym typeface="Montserrat"/>
              </a:rPr>
            </a:br>
            <a:endParaRPr/>
          </a:p>
        </p:txBody>
      </p:sp>
      <p:sp>
        <p:nvSpPr>
          <p:cNvPr id="474" name="Google Shape;474;p50"/>
          <p:cNvSpPr txBox="1"/>
          <p:nvPr>
            <p:ph idx="1" type="body"/>
          </p:nvPr>
        </p:nvSpPr>
        <p:spPr>
          <a:xfrm>
            <a:off x="677334" y="1304693"/>
            <a:ext cx="8596668" cy="473666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0" i="0" lang="en-US">
                <a:solidFill>
                  <a:srgbClr val="333333"/>
                </a:solidFill>
                <a:latin typeface="Times New Roman"/>
                <a:ea typeface="Times New Roman"/>
                <a:cs typeface="Times New Roman"/>
                <a:sym typeface="Times New Roman"/>
              </a:rPr>
              <a:t>It is the most basic statement among all control flow statements in Java. It evaluates a Boolean expression</a:t>
            </a:r>
            <a:endParaRPr/>
          </a:p>
          <a:p>
            <a:pPr indent="-342900" lvl="0" marL="342900" rtl="0" algn="l">
              <a:lnSpc>
                <a:spcPct val="100000"/>
              </a:lnSpc>
              <a:spcBef>
                <a:spcPts val="1000"/>
              </a:spcBef>
              <a:spcAft>
                <a:spcPts val="0"/>
              </a:spcAft>
              <a:buSzPts val="1440"/>
              <a:buChar char="►"/>
            </a:pPr>
            <a:r>
              <a:rPr b="0" i="0" lang="en-US">
                <a:solidFill>
                  <a:srgbClr val="333333"/>
                </a:solidFill>
                <a:latin typeface="Times New Roman"/>
                <a:ea typeface="Times New Roman"/>
                <a:cs typeface="Times New Roman"/>
                <a:sym typeface="Times New Roman"/>
              </a:rPr>
              <a:t>Syntax of if statement</a:t>
            </a:r>
            <a:endParaRPr/>
          </a:p>
          <a:p>
            <a:pPr indent="-251459" lvl="0" marL="342900" rtl="0" algn="l">
              <a:lnSpc>
                <a:spcPct val="100000"/>
              </a:lnSpc>
              <a:spcBef>
                <a:spcPts val="1000"/>
              </a:spcBef>
              <a:spcAft>
                <a:spcPts val="0"/>
              </a:spcAft>
              <a:buSzPts val="1440"/>
              <a:buNone/>
            </a:pPr>
            <a:r>
              <a:t/>
            </a:r>
            <a:endParaRPr>
              <a:solidFill>
                <a:srgbClr val="333333"/>
              </a:solidFill>
              <a:latin typeface="Montserrat"/>
              <a:ea typeface="Montserrat"/>
              <a:cs typeface="Montserrat"/>
              <a:sym typeface="Montserrat"/>
            </a:endParaRPr>
          </a:p>
          <a:p>
            <a:pPr indent="-251459" lvl="0" marL="342900" rtl="0" algn="l">
              <a:lnSpc>
                <a:spcPct val="100000"/>
              </a:lnSpc>
              <a:spcBef>
                <a:spcPts val="1000"/>
              </a:spcBef>
              <a:spcAft>
                <a:spcPts val="0"/>
              </a:spcAft>
              <a:buSzPts val="1440"/>
              <a:buNone/>
            </a:pPr>
            <a:r>
              <a:t/>
            </a:r>
            <a:endParaRPr>
              <a:solidFill>
                <a:srgbClr val="333333"/>
              </a:solidFill>
              <a:latin typeface="Montserrat"/>
              <a:ea typeface="Montserrat"/>
              <a:cs typeface="Montserrat"/>
              <a:sym typeface="Montserrat"/>
            </a:endParaRPr>
          </a:p>
          <a:p>
            <a:pPr indent="-251459" lvl="0" marL="342900" rtl="0" algn="l">
              <a:lnSpc>
                <a:spcPct val="100000"/>
              </a:lnSpc>
              <a:spcBef>
                <a:spcPts val="1000"/>
              </a:spcBef>
              <a:spcAft>
                <a:spcPts val="0"/>
              </a:spcAft>
              <a:buSzPts val="1440"/>
              <a:buNone/>
            </a:pPr>
            <a:r>
              <a:t/>
            </a:r>
            <a:endParaRPr>
              <a:solidFill>
                <a:srgbClr val="333333"/>
              </a:solidFill>
              <a:latin typeface="Montserrat"/>
              <a:ea typeface="Montserrat"/>
              <a:cs typeface="Montserrat"/>
              <a:sym typeface="Montserrat"/>
            </a:endParaRPr>
          </a:p>
          <a:p>
            <a:pPr indent="-251459" lvl="0" marL="342900" rtl="0" algn="l">
              <a:lnSpc>
                <a:spcPct val="100000"/>
              </a:lnSpc>
              <a:spcBef>
                <a:spcPts val="1000"/>
              </a:spcBef>
              <a:spcAft>
                <a:spcPts val="0"/>
              </a:spcAft>
              <a:buSzPts val="1440"/>
              <a:buNone/>
            </a:pPr>
            <a:r>
              <a:t/>
            </a:r>
            <a:endParaRPr>
              <a:solidFill>
                <a:srgbClr val="333333"/>
              </a:solidFill>
              <a:latin typeface="Montserrat"/>
              <a:ea typeface="Montserrat"/>
              <a:cs typeface="Montserrat"/>
              <a:sym typeface="Montserrat"/>
            </a:endParaRPr>
          </a:p>
          <a:p>
            <a:pPr indent="-251459" lvl="0" marL="342900" rtl="0" algn="l">
              <a:lnSpc>
                <a:spcPct val="100000"/>
              </a:lnSpc>
              <a:spcBef>
                <a:spcPts val="1000"/>
              </a:spcBef>
              <a:spcAft>
                <a:spcPts val="0"/>
              </a:spcAft>
              <a:buSzPts val="1440"/>
              <a:buNone/>
            </a:pPr>
            <a:r>
              <a:t/>
            </a:r>
            <a:endParaRPr>
              <a:solidFill>
                <a:srgbClr val="333333"/>
              </a:solidFill>
              <a:latin typeface="Montserrat"/>
              <a:ea typeface="Montserrat"/>
              <a:cs typeface="Montserrat"/>
              <a:sym typeface="Montserrat"/>
            </a:endParaRPr>
          </a:p>
          <a:p>
            <a:pPr indent="-251459" lvl="0" marL="342900" rtl="0" algn="l">
              <a:lnSpc>
                <a:spcPct val="100000"/>
              </a:lnSpc>
              <a:spcBef>
                <a:spcPts val="1000"/>
              </a:spcBef>
              <a:spcAft>
                <a:spcPts val="0"/>
              </a:spcAft>
              <a:buSzPts val="1440"/>
              <a:buNone/>
            </a:pPr>
            <a:r>
              <a:t/>
            </a:r>
            <a:endParaRPr/>
          </a:p>
        </p:txBody>
      </p:sp>
      <p:pic>
        <p:nvPicPr>
          <p:cNvPr id="475" name="Google Shape;475;p50"/>
          <p:cNvPicPr preferRelativeResize="0"/>
          <p:nvPr/>
        </p:nvPicPr>
        <p:blipFill rotWithShape="1">
          <a:blip r:embed="rId3">
            <a:alphaModFix/>
          </a:blip>
          <a:srcRect b="0" l="0" r="0" t="0"/>
          <a:stretch/>
        </p:blipFill>
        <p:spPr>
          <a:xfrm>
            <a:off x="677334" y="2415842"/>
            <a:ext cx="4172532" cy="1124107"/>
          </a:xfrm>
          <a:prstGeom prst="rect">
            <a:avLst/>
          </a:prstGeom>
          <a:noFill/>
          <a:ln>
            <a:noFill/>
          </a:ln>
        </p:spPr>
      </p:pic>
      <p:pic>
        <p:nvPicPr>
          <p:cNvPr id="476" name="Google Shape;476;p50"/>
          <p:cNvPicPr preferRelativeResize="0"/>
          <p:nvPr/>
        </p:nvPicPr>
        <p:blipFill rotWithShape="1">
          <a:blip r:embed="rId4">
            <a:alphaModFix/>
          </a:blip>
          <a:srcRect b="0" l="0" r="0" t="0"/>
          <a:stretch/>
        </p:blipFill>
        <p:spPr>
          <a:xfrm>
            <a:off x="5114010" y="2149290"/>
            <a:ext cx="4382112" cy="378195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1"/>
          <p:cNvSpPr txBox="1"/>
          <p:nvPr>
            <p:ph type="title"/>
          </p:nvPr>
        </p:nvSpPr>
        <p:spPr>
          <a:xfrm>
            <a:off x="677334" y="609600"/>
            <a:ext cx="8596668" cy="639337"/>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chemeClr val="accent1"/>
              </a:buClr>
              <a:buSzPct val="100000"/>
              <a:buFont typeface="Montserrat"/>
              <a:buNone/>
            </a:pPr>
            <a:r>
              <a:rPr b="0" i="0" lang="en-US">
                <a:latin typeface="Montserrat"/>
                <a:ea typeface="Montserrat"/>
                <a:cs typeface="Montserrat"/>
                <a:sym typeface="Montserrat"/>
              </a:rPr>
              <a:t>if-else statement</a:t>
            </a:r>
            <a:br>
              <a:rPr b="0" i="0" lang="en-US">
                <a:latin typeface="Montserrat"/>
                <a:ea typeface="Montserrat"/>
                <a:cs typeface="Montserrat"/>
                <a:sym typeface="Montserrat"/>
              </a:rPr>
            </a:br>
            <a:endParaRPr/>
          </a:p>
        </p:txBody>
      </p:sp>
      <p:sp>
        <p:nvSpPr>
          <p:cNvPr id="482" name="Google Shape;482;p51"/>
          <p:cNvSpPr txBox="1"/>
          <p:nvPr>
            <p:ph idx="1" type="body"/>
          </p:nvPr>
        </p:nvSpPr>
        <p:spPr>
          <a:xfrm>
            <a:off x="677334" y="1248937"/>
            <a:ext cx="8596668" cy="479242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0" i="0" lang="en-US">
                <a:solidFill>
                  <a:srgbClr val="333333"/>
                </a:solidFill>
                <a:latin typeface="Times New Roman"/>
                <a:ea typeface="Times New Roman"/>
                <a:cs typeface="Times New Roman"/>
                <a:sym typeface="Times New Roman"/>
              </a:rPr>
              <a:t>The </a:t>
            </a:r>
            <a:r>
              <a:rPr b="0" i="0" lang="en-US" u="sng" strike="noStrike">
                <a:solidFill>
                  <a:srgbClr val="008000"/>
                </a:solidFill>
                <a:latin typeface="Times New Roman"/>
                <a:ea typeface="Times New Roman"/>
                <a:cs typeface="Times New Roman"/>
                <a:sym typeface="Times New Roman"/>
                <a:hlinkClick r:id="rId3">
                  <a:extLst>
                    <a:ext uri="{A12FA001-AC4F-418D-AE19-62706E023703}">
                      <ahyp:hlinkClr val="tx"/>
                    </a:ext>
                  </a:extLst>
                </a:hlinkClick>
              </a:rPr>
              <a:t>if-else statement</a:t>
            </a:r>
            <a:r>
              <a:rPr b="0" i="0" lang="en-US">
                <a:solidFill>
                  <a:srgbClr val="333333"/>
                </a:solidFill>
                <a:latin typeface="Times New Roman"/>
                <a:ea typeface="Times New Roman"/>
                <a:cs typeface="Times New Roman"/>
                <a:sym typeface="Times New Roman"/>
              </a:rPr>
              <a:t> is an extension to the if-statement, which uses another block of code, i.e., else block. </a:t>
            </a:r>
            <a:endParaRPr/>
          </a:p>
          <a:p>
            <a:pPr indent="-342900" lvl="0" marL="342900" rtl="0" algn="l">
              <a:lnSpc>
                <a:spcPct val="100000"/>
              </a:lnSpc>
              <a:spcBef>
                <a:spcPts val="1000"/>
              </a:spcBef>
              <a:spcAft>
                <a:spcPts val="0"/>
              </a:spcAft>
              <a:buSzPts val="1440"/>
              <a:buChar char="►"/>
            </a:pPr>
            <a:r>
              <a:rPr b="0" i="0" lang="en-US">
                <a:solidFill>
                  <a:srgbClr val="333333"/>
                </a:solidFill>
                <a:latin typeface="Times New Roman"/>
                <a:ea typeface="Times New Roman"/>
                <a:cs typeface="Times New Roman"/>
                <a:sym typeface="Times New Roman"/>
              </a:rPr>
              <a:t>The else block is executed if the condition of the if-block is evaluated as false.</a:t>
            </a:r>
            <a:endParaRPr/>
          </a:p>
          <a:p>
            <a:pPr indent="-251459" lvl="0" marL="342900" rtl="0" algn="l">
              <a:lnSpc>
                <a:spcPct val="100000"/>
              </a:lnSpc>
              <a:spcBef>
                <a:spcPts val="1000"/>
              </a:spcBef>
              <a:spcAft>
                <a:spcPts val="0"/>
              </a:spcAft>
              <a:buSzPts val="1440"/>
              <a:buNone/>
            </a:pPr>
            <a:r>
              <a:t/>
            </a:r>
            <a:endParaRPr/>
          </a:p>
        </p:txBody>
      </p:sp>
      <p:pic>
        <p:nvPicPr>
          <p:cNvPr id="483" name="Google Shape;483;p51"/>
          <p:cNvPicPr preferRelativeResize="0"/>
          <p:nvPr/>
        </p:nvPicPr>
        <p:blipFill rotWithShape="1">
          <a:blip r:embed="rId4">
            <a:alphaModFix/>
          </a:blip>
          <a:srcRect b="0" l="0" r="0" t="0"/>
          <a:stretch/>
        </p:blipFill>
        <p:spPr>
          <a:xfrm>
            <a:off x="87866" y="2616373"/>
            <a:ext cx="4277322" cy="2162477"/>
          </a:xfrm>
          <a:prstGeom prst="rect">
            <a:avLst/>
          </a:prstGeom>
          <a:noFill/>
          <a:ln>
            <a:noFill/>
          </a:ln>
        </p:spPr>
      </p:pic>
      <p:pic>
        <p:nvPicPr>
          <p:cNvPr id="484" name="Google Shape;484;p51"/>
          <p:cNvPicPr preferRelativeResize="0"/>
          <p:nvPr/>
        </p:nvPicPr>
        <p:blipFill rotWithShape="1">
          <a:blip r:embed="rId5">
            <a:alphaModFix/>
          </a:blip>
          <a:srcRect b="0" l="0" r="0" t="0"/>
          <a:stretch/>
        </p:blipFill>
        <p:spPr>
          <a:xfrm>
            <a:off x="7715282" y="2475888"/>
            <a:ext cx="4296375" cy="4382112"/>
          </a:xfrm>
          <a:prstGeom prst="rect">
            <a:avLst/>
          </a:prstGeom>
          <a:noFill/>
          <a:ln>
            <a:noFill/>
          </a:ln>
        </p:spPr>
      </p:pic>
      <p:pic>
        <p:nvPicPr>
          <p:cNvPr id="485" name="Google Shape;485;p51"/>
          <p:cNvPicPr preferRelativeResize="0"/>
          <p:nvPr/>
        </p:nvPicPr>
        <p:blipFill rotWithShape="1">
          <a:blip r:embed="rId6">
            <a:alphaModFix/>
          </a:blip>
          <a:srcRect b="0" l="0" r="0" t="0"/>
          <a:stretch/>
        </p:blipFill>
        <p:spPr>
          <a:xfrm>
            <a:off x="4857384" y="3083282"/>
            <a:ext cx="2183133" cy="237840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2"/>
          <p:cNvSpPr txBox="1"/>
          <p:nvPr>
            <p:ph type="title"/>
          </p:nvPr>
        </p:nvSpPr>
        <p:spPr>
          <a:xfrm>
            <a:off x="677334" y="609600"/>
            <a:ext cx="8596668" cy="617034"/>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chemeClr val="accent1"/>
              </a:buClr>
              <a:buSzPct val="100000"/>
              <a:buFont typeface="Montserrat"/>
              <a:buNone/>
            </a:pPr>
            <a:r>
              <a:rPr b="0" i="0" lang="en-US">
                <a:latin typeface="Montserrat"/>
                <a:ea typeface="Montserrat"/>
                <a:cs typeface="Montserrat"/>
                <a:sym typeface="Montserrat"/>
              </a:rPr>
              <a:t>if-else-if </a:t>
            </a:r>
            <a:br>
              <a:rPr b="0" i="0" lang="en-US">
                <a:latin typeface="Montserrat"/>
                <a:ea typeface="Montserrat"/>
                <a:cs typeface="Montserrat"/>
                <a:sym typeface="Montserrat"/>
              </a:rPr>
            </a:br>
            <a:endParaRPr/>
          </a:p>
        </p:txBody>
      </p:sp>
      <p:sp>
        <p:nvSpPr>
          <p:cNvPr id="491" name="Google Shape;491;p52"/>
          <p:cNvSpPr txBox="1"/>
          <p:nvPr>
            <p:ph idx="1" type="body"/>
          </p:nvPr>
        </p:nvSpPr>
        <p:spPr>
          <a:xfrm>
            <a:off x="677334" y="1226634"/>
            <a:ext cx="8596668" cy="546409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0" i="0" lang="en-US">
                <a:solidFill>
                  <a:srgbClr val="333333"/>
                </a:solidFill>
                <a:latin typeface="Times New Roman"/>
                <a:ea typeface="Times New Roman"/>
                <a:cs typeface="Times New Roman"/>
                <a:sym typeface="Times New Roman"/>
              </a:rPr>
              <a:t>The if-else-if statement contains the if-statement followed by multiple else-if statements. </a:t>
            </a:r>
            <a:endParaRPr/>
          </a:p>
          <a:p>
            <a:pPr indent="-342900" lvl="0" marL="342900" rtl="0" algn="l">
              <a:lnSpc>
                <a:spcPct val="100000"/>
              </a:lnSpc>
              <a:spcBef>
                <a:spcPts val="1000"/>
              </a:spcBef>
              <a:spcAft>
                <a:spcPts val="0"/>
              </a:spcAft>
              <a:buSzPts val="1440"/>
              <a:buChar char="►"/>
            </a:pPr>
            <a:r>
              <a:rPr b="0" i="0" lang="en-US">
                <a:solidFill>
                  <a:srgbClr val="333333"/>
                </a:solidFill>
                <a:latin typeface="Times New Roman"/>
                <a:ea typeface="Times New Roman"/>
                <a:cs typeface="Times New Roman"/>
                <a:sym typeface="Times New Roman"/>
              </a:rPr>
              <a:t>In other words, we can say that it is the chain of if-else statements that create a decision tree where the program may enter in the block of code where the condition is true.</a:t>
            </a:r>
            <a:endParaRPr>
              <a:latin typeface="Times New Roman"/>
              <a:ea typeface="Times New Roman"/>
              <a:cs typeface="Times New Roman"/>
              <a:sym typeface="Times New Roman"/>
            </a:endParaRPr>
          </a:p>
        </p:txBody>
      </p:sp>
      <p:pic>
        <p:nvPicPr>
          <p:cNvPr id="492" name="Google Shape;492;p52"/>
          <p:cNvPicPr preferRelativeResize="0"/>
          <p:nvPr/>
        </p:nvPicPr>
        <p:blipFill rotWithShape="1">
          <a:blip r:embed="rId3">
            <a:alphaModFix/>
          </a:blip>
          <a:srcRect b="0" l="0" r="0" t="0"/>
          <a:stretch/>
        </p:blipFill>
        <p:spPr>
          <a:xfrm>
            <a:off x="0" y="2997161"/>
            <a:ext cx="4744112" cy="3057952"/>
          </a:xfrm>
          <a:prstGeom prst="rect">
            <a:avLst/>
          </a:prstGeom>
          <a:noFill/>
          <a:ln>
            <a:noFill/>
          </a:ln>
        </p:spPr>
      </p:pic>
      <p:pic>
        <p:nvPicPr>
          <p:cNvPr id="493" name="Google Shape;493;p52"/>
          <p:cNvPicPr preferRelativeResize="0"/>
          <p:nvPr/>
        </p:nvPicPr>
        <p:blipFill rotWithShape="1">
          <a:blip r:embed="rId4">
            <a:alphaModFix/>
          </a:blip>
          <a:srcRect b="0" l="0" r="0" t="0"/>
          <a:stretch/>
        </p:blipFill>
        <p:spPr>
          <a:xfrm>
            <a:off x="4975668" y="2834368"/>
            <a:ext cx="6973273" cy="355332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3"/>
          <p:cNvSpPr txBox="1"/>
          <p:nvPr>
            <p:ph type="title"/>
          </p:nvPr>
        </p:nvSpPr>
        <p:spPr>
          <a:xfrm>
            <a:off x="677334" y="609600"/>
            <a:ext cx="8596668" cy="10972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00000"/>
              <a:buFont typeface="Trebuchet MS"/>
              <a:buNone/>
            </a:pPr>
            <a:r>
              <a:t/>
            </a:r>
            <a:endParaRPr/>
          </a:p>
        </p:txBody>
      </p:sp>
      <p:pic>
        <p:nvPicPr>
          <p:cNvPr id="499" name="Google Shape;499;p53"/>
          <p:cNvPicPr preferRelativeResize="0"/>
          <p:nvPr>
            <p:ph idx="1" type="body"/>
          </p:nvPr>
        </p:nvPicPr>
        <p:blipFill rotWithShape="1">
          <a:blip r:embed="rId3">
            <a:alphaModFix/>
          </a:blip>
          <a:srcRect b="0" l="0" r="0" t="0"/>
          <a:stretch/>
        </p:blipFill>
        <p:spPr>
          <a:xfrm>
            <a:off x="357026" y="767556"/>
            <a:ext cx="3971042" cy="5322887"/>
          </a:xfrm>
          <a:prstGeom prst="rect">
            <a:avLst/>
          </a:prstGeom>
          <a:noFill/>
          <a:ln>
            <a:noFill/>
          </a:ln>
        </p:spPr>
      </p:pic>
      <p:pic>
        <p:nvPicPr>
          <p:cNvPr id="500" name="Google Shape;500;p53"/>
          <p:cNvPicPr preferRelativeResize="0"/>
          <p:nvPr/>
        </p:nvPicPr>
        <p:blipFill rotWithShape="1">
          <a:blip r:embed="rId4">
            <a:alphaModFix/>
          </a:blip>
          <a:srcRect b="0" l="0" r="0" t="0"/>
          <a:stretch/>
        </p:blipFill>
        <p:spPr>
          <a:xfrm>
            <a:off x="4418500" y="609600"/>
            <a:ext cx="7573432" cy="599206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4"/>
          <p:cNvSpPr txBox="1"/>
          <p:nvPr>
            <p:ph type="title"/>
          </p:nvPr>
        </p:nvSpPr>
        <p:spPr>
          <a:xfrm>
            <a:off x="677334" y="609600"/>
            <a:ext cx="8596668" cy="617034"/>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chemeClr val="accent1"/>
              </a:buClr>
              <a:buSzPct val="100000"/>
              <a:buFont typeface="Trebuchet MS"/>
              <a:buNone/>
            </a:pPr>
            <a:r>
              <a:t/>
            </a:r>
            <a:endParaRPr/>
          </a:p>
        </p:txBody>
      </p:sp>
      <p:sp>
        <p:nvSpPr>
          <p:cNvPr id="506" name="Google Shape;506;p54"/>
          <p:cNvSpPr txBox="1"/>
          <p:nvPr>
            <p:ph idx="1" type="body"/>
          </p:nvPr>
        </p:nvSpPr>
        <p:spPr>
          <a:xfrm>
            <a:off x="677334" y="1226635"/>
            <a:ext cx="8596668" cy="4814728"/>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t/>
            </a:r>
            <a:endParaRPr/>
          </a:p>
        </p:txBody>
      </p:sp>
      <p:pic>
        <p:nvPicPr>
          <p:cNvPr id="507" name="Google Shape;507;p54"/>
          <p:cNvPicPr preferRelativeResize="0"/>
          <p:nvPr/>
        </p:nvPicPr>
        <p:blipFill rotWithShape="1">
          <a:blip r:embed="rId3">
            <a:alphaModFix/>
          </a:blip>
          <a:srcRect b="0" l="0" r="0" t="0"/>
          <a:stretch/>
        </p:blipFill>
        <p:spPr>
          <a:xfrm>
            <a:off x="1199565" y="1015415"/>
            <a:ext cx="7552206" cy="4615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5"/>
          <p:cNvSpPr txBox="1"/>
          <p:nvPr>
            <p:ph type="title"/>
          </p:nvPr>
        </p:nvSpPr>
        <p:spPr>
          <a:xfrm>
            <a:off x="677334" y="609600"/>
            <a:ext cx="8596668" cy="550127"/>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Clr>
                <a:srgbClr val="262626"/>
              </a:buClr>
              <a:buSzPct val="100000"/>
              <a:buFont typeface="Inter"/>
              <a:buNone/>
            </a:pPr>
            <a:r>
              <a:rPr b="0" i="0" lang="en-US">
                <a:solidFill>
                  <a:srgbClr val="262626"/>
                </a:solidFill>
                <a:latin typeface="Inter"/>
                <a:ea typeface="Inter"/>
                <a:cs typeface="Inter"/>
                <a:sym typeface="Inter"/>
              </a:rPr>
              <a:t>Switch Statement </a:t>
            </a:r>
            <a:endParaRPr/>
          </a:p>
        </p:txBody>
      </p:sp>
      <p:sp>
        <p:nvSpPr>
          <p:cNvPr id="513" name="Google Shape;513;p55"/>
          <p:cNvSpPr txBox="1"/>
          <p:nvPr>
            <p:ph idx="1" type="body"/>
          </p:nvPr>
        </p:nvSpPr>
        <p:spPr>
          <a:xfrm>
            <a:off x="677334" y="1282391"/>
            <a:ext cx="8596668" cy="475897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0" i="0" lang="en-US">
                <a:solidFill>
                  <a:srgbClr val="273239"/>
                </a:solidFill>
                <a:latin typeface="Times New Roman"/>
                <a:ea typeface="Times New Roman"/>
                <a:cs typeface="Times New Roman"/>
                <a:sym typeface="Times New Roman"/>
              </a:rPr>
              <a:t>The </a:t>
            </a:r>
            <a:r>
              <a:rPr b="1" i="0" lang="en-US">
                <a:solidFill>
                  <a:srgbClr val="273239"/>
                </a:solidFill>
                <a:latin typeface="Times New Roman"/>
                <a:ea typeface="Times New Roman"/>
                <a:cs typeface="Times New Roman"/>
                <a:sym typeface="Times New Roman"/>
              </a:rPr>
              <a:t>switch statement in Java</a:t>
            </a:r>
            <a:r>
              <a:rPr b="0" i="0" lang="en-US">
                <a:solidFill>
                  <a:srgbClr val="273239"/>
                </a:solidFill>
                <a:latin typeface="Times New Roman"/>
                <a:ea typeface="Times New Roman"/>
                <a:cs typeface="Times New Roman"/>
                <a:sym typeface="Times New Roman"/>
              </a:rPr>
              <a:t> is a multi-way branch statement. In simple words, the Java switch statement executes one statement from multiple conditions.</a:t>
            </a:r>
            <a:endParaRPr/>
          </a:p>
          <a:p>
            <a:pPr indent="-251459" lvl="0" marL="342900" rtl="0" algn="l">
              <a:lnSpc>
                <a:spcPct val="100000"/>
              </a:lnSpc>
              <a:spcBef>
                <a:spcPts val="1000"/>
              </a:spcBef>
              <a:spcAft>
                <a:spcPts val="0"/>
              </a:spcAft>
              <a:buSzPts val="1440"/>
              <a:buNone/>
            </a:pPr>
            <a:r>
              <a:t/>
            </a:r>
            <a:endParaRPr/>
          </a:p>
        </p:txBody>
      </p:sp>
      <p:pic>
        <p:nvPicPr>
          <p:cNvPr id="514" name="Google Shape;514;p55"/>
          <p:cNvPicPr preferRelativeResize="0"/>
          <p:nvPr/>
        </p:nvPicPr>
        <p:blipFill rotWithShape="1">
          <a:blip r:embed="rId3">
            <a:alphaModFix/>
          </a:blip>
          <a:srcRect b="0" l="0" r="0" t="0"/>
          <a:stretch/>
        </p:blipFill>
        <p:spPr>
          <a:xfrm>
            <a:off x="453450" y="2420044"/>
            <a:ext cx="3791479" cy="4029637"/>
          </a:xfrm>
          <a:prstGeom prst="rect">
            <a:avLst/>
          </a:prstGeom>
          <a:noFill/>
          <a:ln>
            <a:noFill/>
          </a:ln>
        </p:spPr>
      </p:pic>
      <p:pic>
        <p:nvPicPr>
          <p:cNvPr id="515" name="Google Shape;515;p55"/>
          <p:cNvPicPr preferRelativeResize="0"/>
          <p:nvPr/>
        </p:nvPicPr>
        <p:blipFill rotWithShape="1">
          <a:blip r:embed="rId4">
            <a:alphaModFix/>
          </a:blip>
          <a:srcRect b="0" l="0" r="0" t="0"/>
          <a:stretch/>
        </p:blipFill>
        <p:spPr>
          <a:xfrm>
            <a:off x="5838476" y="2071688"/>
            <a:ext cx="3435526" cy="478631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521" name="Google Shape;521;p56"/>
          <p:cNvPicPr preferRelativeResize="0"/>
          <p:nvPr>
            <p:ph idx="1" type="body"/>
          </p:nvPr>
        </p:nvPicPr>
        <p:blipFill rotWithShape="1">
          <a:blip r:embed="rId3">
            <a:alphaModFix/>
          </a:blip>
          <a:srcRect b="0" l="0" r="0" t="0"/>
          <a:stretch/>
        </p:blipFill>
        <p:spPr>
          <a:xfrm>
            <a:off x="677334" y="609600"/>
            <a:ext cx="6020640" cy="3305636"/>
          </a:xfrm>
          <a:prstGeom prst="rect">
            <a:avLst/>
          </a:prstGeom>
          <a:noFill/>
          <a:ln>
            <a:noFill/>
          </a:ln>
        </p:spPr>
      </p:pic>
      <p:pic>
        <p:nvPicPr>
          <p:cNvPr id="522" name="Google Shape;522;p56"/>
          <p:cNvPicPr preferRelativeResize="0"/>
          <p:nvPr/>
        </p:nvPicPr>
        <p:blipFill rotWithShape="1">
          <a:blip r:embed="rId4">
            <a:alphaModFix/>
          </a:blip>
          <a:srcRect b="0" l="0" r="0" t="0"/>
          <a:stretch/>
        </p:blipFill>
        <p:spPr>
          <a:xfrm>
            <a:off x="3844966" y="3892986"/>
            <a:ext cx="6620799" cy="298174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1"/>
              </a:buClr>
              <a:buSzPts val="3600"/>
              <a:buFont typeface="Trebuchet MS"/>
              <a:buNone/>
            </a:pPr>
            <a:r>
              <a:rPr lang="en-US"/>
              <a:t>Looping</a:t>
            </a:r>
            <a:endParaRPr/>
          </a:p>
        </p:txBody>
      </p:sp>
      <p:sp>
        <p:nvSpPr>
          <p:cNvPr id="528" name="Google Shape;528;p5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Looping in programming languages is execution of a set of instructions/functions repeatedly while some condition evaluates to true.</a:t>
            </a:r>
            <a:endParaRPr/>
          </a:p>
          <a:p>
            <a:pPr indent="-342900" lvl="0" marL="342900" rtl="0" algn="l">
              <a:lnSpc>
                <a:spcPct val="100000"/>
              </a:lnSpc>
              <a:spcBef>
                <a:spcPts val="1000"/>
              </a:spcBef>
              <a:spcAft>
                <a:spcPts val="0"/>
              </a:spcAft>
              <a:buSzPts val="1440"/>
              <a:buChar char="►"/>
            </a:pPr>
            <a:r>
              <a:rPr lang="en-US"/>
              <a:t> Java provides three ways for executing the loops. While all the ways provide similar basic functionality, they differ in their syntax and condition-checking time.</a:t>
            </a:r>
            <a:endParaRPr/>
          </a:p>
          <a:p>
            <a:pPr indent="-342900" lvl="0" marL="342900" rtl="0" algn="l">
              <a:lnSpc>
                <a:spcPct val="100000"/>
              </a:lnSpc>
              <a:spcBef>
                <a:spcPts val="1000"/>
              </a:spcBef>
              <a:spcAft>
                <a:spcPts val="0"/>
              </a:spcAft>
              <a:buSzPts val="1440"/>
              <a:buChar char="►"/>
            </a:pPr>
            <a:r>
              <a:rPr lang="en-US" u="sng">
                <a:solidFill>
                  <a:schemeClr val="hlink"/>
                </a:solidFill>
                <a:hlinkClick r:id="rId3"/>
              </a:rPr>
              <a:t>for loop</a:t>
            </a:r>
            <a:endParaRPr/>
          </a:p>
          <a:p>
            <a:pPr indent="-342900" lvl="0" marL="342900" rtl="0" algn="l">
              <a:lnSpc>
                <a:spcPct val="100000"/>
              </a:lnSpc>
              <a:spcBef>
                <a:spcPts val="1000"/>
              </a:spcBef>
              <a:spcAft>
                <a:spcPts val="0"/>
              </a:spcAft>
              <a:buSzPts val="1440"/>
              <a:buChar char="►"/>
            </a:pPr>
            <a:r>
              <a:rPr lang="en-US" u="sng">
                <a:solidFill>
                  <a:schemeClr val="hlink"/>
                </a:solidFill>
                <a:hlinkClick r:id="rId4"/>
              </a:rPr>
              <a:t>while loop</a:t>
            </a:r>
            <a:endParaRPr/>
          </a:p>
          <a:p>
            <a:pPr indent="-342900" lvl="0" marL="342900" rtl="0" algn="l">
              <a:lnSpc>
                <a:spcPct val="100000"/>
              </a:lnSpc>
              <a:spcBef>
                <a:spcPts val="1000"/>
              </a:spcBef>
              <a:spcAft>
                <a:spcPts val="0"/>
              </a:spcAft>
              <a:buSzPts val="1440"/>
              <a:buChar char="►"/>
            </a:pPr>
            <a:r>
              <a:rPr lang="en-US" u="sng">
                <a:solidFill>
                  <a:schemeClr val="hlink"/>
                </a:solidFill>
                <a:hlinkClick r:id="rId5"/>
              </a:rPr>
              <a:t>do-while loop</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1" lang="en-US"/>
              <a:t>for loop</a:t>
            </a:r>
            <a:br>
              <a:rPr b="1" lang="en-US"/>
            </a:br>
            <a:endParaRPr/>
          </a:p>
        </p:txBody>
      </p:sp>
      <p:sp>
        <p:nvSpPr>
          <p:cNvPr id="534" name="Google Shape;534;p5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The for loop is use(we know how many times we want to repeat a task). The for statement consumes the initialization, condition, and increment/decrement in one line thereby providing a shorter, easy-to-debug structure of looping.</a:t>
            </a:r>
            <a:endParaRPr/>
          </a:p>
          <a:p>
            <a:pPr indent="-251459" lvl="0" marL="342900" rtl="0" algn="l">
              <a:lnSpc>
                <a:spcPct val="100000"/>
              </a:lnSpc>
              <a:spcBef>
                <a:spcPts val="1000"/>
              </a:spcBef>
              <a:spcAft>
                <a:spcPts val="0"/>
              </a:spcAft>
              <a:buSzPts val="1440"/>
              <a:buNone/>
            </a:pPr>
            <a:r>
              <a:t/>
            </a:r>
            <a:endParaRPr/>
          </a:p>
        </p:txBody>
      </p:sp>
      <p:pic>
        <p:nvPicPr>
          <p:cNvPr id="535" name="Google Shape;535;p58"/>
          <p:cNvPicPr preferRelativeResize="0"/>
          <p:nvPr/>
        </p:nvPicPr>
        <p:blipFill rotWithShape="1">
          <a:blip r:embed="rId3">
            <a:alphaModFix/>
          </a:blip>
          <a:srcRect b="0" l="0" r="0" t="0"/>
          <a:stretch/>
        </p:blipFill>
        <p:spPr>
          <a:xfrm>
            <a:off x="700345" y="3822357"/>
            <a:ext cx="5057775" cy="1981200"/>
          </a:xfrm>
          <a:prstGeom prst="rect">
            <a:avLst/>
          </a:prstGeom>
          <a:noFill/>
          <a:ln>
            <a:noFill/>
          </a:ln>
        </p:spPr>
      </p:pic>
      <p:pic>
        <p:nvPicPr>
          <p:cNvPr id="536" name="Google Shape;536;p58"/>
          <p:cNvPicPr preferRelativeResize="0"/>
          <p:nvPr/>
        </p:nvPicPr>
        <p:blipFill rotWithShape="1">
          <a:blip r:embed="rId4">
            <a:alphaModFix/>
          </a:blip>
          <a:srcRect b="0" l="0" r="0" t="0"/>
          <a:stretch/>
        </p:blipFill>
        <p:spPr>
          <a:xfrm>
            <a:off x="5998820" y="3578568"/>
            <a:ext cx="5705475" cy="2809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542" name="Google Shape;542;p5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1" lang="en-US"/>
              <a:t>Initialization condition: </a:t>
            </a:r>
            <a:r>
              <a:rPr lang="en-US"/>
              <a:t>Here, we initialize the variable in use. It marks the start of a for loop. An already declared variable can be used or a variable can be declared, local to loop only.</a:t>
            </a:r>
            <a:endParaRPr/>
          </a:p>
          <a:p>
            <a:pPr indent="-342900" lvl="0" marL="342900" rtl="0" algn="l">
              <a:lnSpc>
                <a:spcPct val="100000"/>
              </a:lnSpc>
              <a:spcBef>
                <a:spcPts val="1000"/>
              </a:spcBef>
              <a:spcAft>
                <a:spcPts val="0"/>
              </a:spcAft>
              <a:buSzPts val="1440"/>
              <a:buChar char="►"/>
            </a:pPr>
            <a:r>
              <a:rPr b="1" lang="en-US"/>
              <a:t>Testing Condition:</a:t>
            </a:r>
            <a:r>
              <a:rPr lang="en-US"/>
              <a:t> It is used for testing the exit condition for a loop. It must return a boolean value</a:t>
            </a:r>
            <a:endParaRPr/>
          </a:p>
          <a:p>
            <a:pPr indent="-342900" lvl="0" marL="342900" rtl="0" algn="l">
              <a:lnSpc>
                <a:spcPct val="100000"/>
              </a:lnSpc>
              <a:spcBef>
                <a:spcPts val="1000"/>
              </a:spcBef>
              <a:spcAft>
                <a:spcPts val="0"/>
              </a:spcAft>
              <a:buSzPts val="1440"/>
              <a:buChar char="►"/>
            </a:pPr>
            <a:r>
              <a:rPr b="1" lang="en-US"/>
              <a:t>Statement execution:</a:t>
            </a:r>
            <a:r>
              <a:rPr lang="en-US"/>
              <a:t> Once the condition is evaluated to true, the statements in the loop body are executed.</a:t>
            </a:r>
            <a:endParaRPr/>
          </a:p>
          <a:p>
            <a:pPr indent="-342900" lvl="0" marL="342900" rtl="0" algn="l">
              <a:lnSpc>
                <a:spcPct val="100000"/>
              </a:lnSpc>
              <a:spcBef>
                <a:spcPts val="1000"/>
              </a:spcBef>
              <a:spcAft>
                <a:spcPts val="0"/>
              </a:spcAft>
              <a:buSzPts val="1440"/>
              <a:buChar char="►"/>
            </a:pPr>
            <a:r>
              <a:rPr b="1" lang="en-US"/>
              <a:t>Increment/ Decrement: </a:t>
            </a:r>
            <a:r>
              <a:rPr lang="en-US"/>
              <a:t>It is used for updating the variable for next.</a:t>
            </a:r>
            <a:endParaRPr/>
          </a:p>
          <a:p>
            <a:pPr indent="-342900" lvl="0" marL="342900" rtl="0" algn="l">
              <a:lnSpc>
                <a:spcPct val="100000"/>
              </a:lnSpc>
              <a:spcBef>
                <a:spcPts val="1000"/>
              </a:spcBef>
              <a:spcAft>
                <a:spcPts val="0"/>
              </a:spcAft>
              <a:buSzPts val="1440"/>
              <a:buChar char="►"/>
            </a:pPr>
            <a:r>
              <a:rPr b="1" lang="en-US"/>
              <a:t>Loop termination:</a:t>
            </a:r>
            <a:r>
              <a:rPr lang="en-US"/>
              <a:t>When the condition becomes false, the loop terminates marking the end of its life cycle</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79" name="Google Shape;179;p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SzPts val="1600"/>
              <a:buChar char="►"/>
            </a:pPr>
            <a:r>
              <a:rPr b="1" i="0" lang="en-US" sz="2000">
                <a:solidFill>
                  <a:srgbClr val="333333"/>
                </a:solidFill>
                <a:latin typeface="Times New Roman"/>
                <a:ea typeface="Times New Roman"/>
                <a:cs typeface="Times New Roman"/>
                <a:sym typeface="Times New Roman"/>
              </a:rPr>
              <a:t>Object-Oriented:</a:t>
            </a:r>
            <a:r>
              <a:rPr b="0" i="0" lang="en-US" sz="2000">
                <a:solidFill>
                  <a:srgbClr val="333333"/>
                </a:solidFill>
                <a:latin typeface="Times New Roman"/>
                <a:ea typeface="Times New Roman"/>
                <a:cs typeface="Times New Roman"/>
                <a:sym typeface="Times New Roman"/>
              </a:rPr>
              <a:t> In Java, everything is in the form of the object. It means it has some data and behavior. A program must have at least one class and object.</a:t>
            </a:r>
            <a:endParaRPr/>
          </a:p>
          <a:p>
            <a:pPr indent="-342900" lvl="0" marL="342900" rtl="0" algn="just">
              <a:lnSpc>
                <a:spcPct val="100000"/>
              </a:lnSpc>
              <a:spcBef>
                <a:spcPts val="1000"/>
              </a:spcBef>
              <a:spcAft>
                <a:spcPts val="0"/>
              </a:spcAft>
              <a:buSzPts val="1600"/>
              <a:buChar char="►"/>
            </a:pPr>
            <a:r>
              <a:rPr b="1" i="0" lang="en-US" sz="2000">
                <a:solidFill>
                  <a:srgbClr val="333333"/>
                </a:solidFill>
                <a:latin typeface="Times New Roman"/>
                <a:ea typeface="Times New Roman"/>
                <a:cs typeface="Times New Roman"/>
                <a:sym typeface="Times New Roman"/>
              </a:rPr>
              <a:t>Robust:</a:t>
            </a:r>
            <a:r>
              <a:rPr b="0" i="0" lang="en-US" sz="2000">
                <a:solidFill>
                  <a:srgbClr val="333333"/>
                </a:solidFill>
                <a:latin typeface="Times New Roman"/>
                <a:ea typeface="Times New Roman"/>
                <a:cs typeface="Times New Roman"/>
                <a:sym typeface="Times New Roman"/>
              </a:rPr>
              <a:t> Java makes an effort to check error at run time and compile time. It uses a strong memory management system called garbage collector. Exception handling and garbage collection features make it strong.</a:t>
            </a:r>
            <a:endParaRPr/>
          </a:p>
          <a:p>
            <a:pPr indent="-342900" lvl="0" marL="342900" rtl="0" algn="just">
              <a:lnSpc>
                <a:spcPct val="100000"/>
              </a:lnSpc>
              <a:spcBef>
                <a:spcPts val="1000"/>
              </a:spcBef>
              <a:spcAft>
                <a:spcPts val="0"/>
              </a:spcAft>
              <a:buSzPts val="1600"/>
              <a:buChar char="►"/>
            </a:pPr>
            <a:r>
              <a:rPr b="0" i="0" lang="en-US" sz="2000">
                <a:solidFill>
                  <a:srgbClr val="474747"/>
                </a:solidFill>
                <a:latin typeface="Times New Roman"/>
                <a:ea typeface="Times New Roman"/>
                <a:cs typeface="Times New Roman"/>
                <a:sym typeface="Times New Roman"/>
              </a:rPr>
              <a:t>Garbage collection in Java is </a:t>
            </a:r>
            <a:r>
              <a:rPr b="0" i="0" lang="en-US" sz="2000">
                <a:solidFill>
                  <a:srgbClr val="040C28"/>
                </a:solidFill>
                <a:latin typeface="Times New Roman"/>
                <a:ea typeface="Times New Roman"/>
                <a:cs typeface="Times New Roman"/>
                <a:sym typeface="Times New Roman"/>
              </a:rPr>
              <a:t>the automated process of deleting code that's no longer needed or used</a:t>
            </a:r>
            <a:r>
              <a:rPr b="0" i="0" lang="en-US" sz="2000">
                <a:solidFill>
                  <a:srgbClr val="474747"/>
                </a:solidFill>
                <a:latin typeface="Times New Roman"/>
                <a:ea typeface="Times New Roman"/>
                <a:cs typeface="Times New Roman"/>
                <a:sym typeface="Times New Roman"/>
              </a:rPr>
              <a:t>. This automatically frees up memory space and ideally makes coding Java apps easier for developers. Java applications are compiled into bytecode that may be executed by a JVM</a:t>
            </a:r>
            <a:endParaRPr b="0" i="0" sz="2000">
              <a:solidFill>
                <a:srgbClr val="333333"/>
              </a:solidFill>
              <a:latin typeface="Times New Roman"/>
              <a:ea typeface="Times New Roman"/>
              <a:cs typeface="Times New Roman"/>
              <a:sym typeface="Times New Roman"/>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548" name="Google Shape;548;p60"/>
          <p:cNvSpPr txBox="1"/>
          <p:nvPr>
            <p:ph idx="1" type="body"/>
          </p:nvPr>
        </p:nvSpPr>
        <p:spPr>
          <a:xfrm>
            <a:off x="677334" y="1149179"/>
            <a:ext cx="8596668" cy="4892184"/>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None/>
            </a:pPr>
            <a:r>
              <a:rPr lang="en-US"/>
              <a:t>import java.io.*;</a:t>
            </a:r>
            <a:endParaRPr/>
          </a:p>
          <a:p>
            <a:pPr indent="-342900" lvl="0" marL="342900" rtl="0" algn="l">
              <a:lnSpc>
                <a:spcPct val="100000"/>
              </a:lnSpc>
              <a:spcBef>
                <a:spcPts val="1000"/>
              </a:spcBef>
              <a:spcAft>
                <a:spcPts val="0"/>
              </a:spcAft>
              <a:buSzPts val="1440"/>
              <a:buNone/>
            </a:pPr>
            <a:r>
              <a:t/>
            </a:r>
            <a:endParaRPr/>
          </a:p>
          <a:p>
            <a:pPr indent="-342900" lvl="0" marL="342900" rtl="0" algn="l">
              <a:lnSpc>
                <a:spcPct val="100000"/>
              </a:lnSpc>
              <a:spcBef>
                <a:spcPts val="1000"/>
              </a:spcBef>
              <a:spcAft>
                <a:spcPts val="0"/>
              </a:spcAft>
              <a:buSzPts val="1440"/>
              <a:buNone/>
            </a:pPr>
            <a:r>
              <a:rPr lang="en-US"/>
              <a:t>class exp{</a:t>
            </a:r>
            <a:endParaRPr/>
          </a:p>
          <a:p>
            <a:pPr indent="-342900" lvl="0" marL="342900" rtl="0" algn="l">
              <a:lnSpc>
                <a:spcPct val="100000"/>
              </a:lnSpc>
              <a:spcBef>
                <a:spcPts val="1000"/>
              </a:spcBef>
              <a:spcAft>
                <a:spcPts val="0"/>
              </a:spcAft>
              <a:buSzPts val="1440"/>
              <a:buNone/>
            </a:pPr>
            <a:r>
              <a:rPr lang="en-US"/>
              <a:t>    public static void main(String[] args)</a:t>
            </a:r>
            <a:endParaRPr/>
          </a:p>
          <a:p>
            <a:pPr indent="-342900" lvl="0" marL="342900" rtl="0" algn="l">
              <a:lnSpc>
                <a:spcPct val="100000"/>
              </a:lnSpc>
              <a:spcBef>
                <a:spcPts val="1000"/>
              </a:spcBef>
              <a:spcAft>
                <a:spcPts val="0"/>
              </a:spcAft>
              <a:buSzPts val="1440"/>
              <a:buNone/>
            </a:pPr>
            <a:r>
              <a:rPr lang="en-US"/>
              <a:t>    {</a:t>
            </a:r>
            <a:endParaRPr/>
          </a:p>
          <a:p>
            <a:pPr indent="-342900" lvl="0" marL="342900" rtl="0" algn="l">
              <a:lnSpc>
                <a:spcPct val="100000"/>
              </a:lnSpc>
              <a:spcBef>
                <a:spcPts val="1000"/>
              </a:spcBef>
              <a:spcAft>
                <a:spcPts val="0"/>
              </a:spcAft>
              <a:buSzPts val="1440"/>
              <a:buNone/>
            </a:pPr>
            <a:r>
              <a:rPr lang="en-US"/>
              <a:t>        for (int i = 0; i &lt;= 10; i++) {</a:t>
            </a:r>
            <a:endParaRPr/>
          </a:p>
          <a:p>
            <a:pPr indent="-342900" lvl="0" marL="342900" rtl="0" algn="l">
              <a:lnSpc>
                <a:spcPct val="100000"/>
              </a:lnSpc>
              <a:spcBef>
                <a:spcPts val="1000"/>
              </a:spcBef>
              <a:spcAft>
                <a:spcPts val="0"/>
              </a:spcAft>
              <a:buSzPts val="1440"/>
              <a:buNone/>
            </a:pPr>
            <a:r>
              <a:rPr lang="en-US"/>
              <a:t>            System.out.print(i + " ");</a:t>
            </a:r>
            <a:endParaRPr/>
          </a:p>
          <a:p>
            <a:pPr indent="-342900" lvl="0" marL="342900" rtl="0" algn="l">
              <a:lnSpc>
                <a:spcPct val="100000"/>
              </a:lnSpc>
              <a:spcBef>
                <a:spcPts val="1000"/>
              </a:spcBef>
              <a:spcAft>
                <a:spcPts val="0"/>
              </a:spcAft>
              <a:buSzPts val="1440"/>
              <a:buNone/>
            </a:pPr>
            <a:r>
              <a:rPr lang="en-US"/>
              <a:t>        }</a:t>
            </a:r>
            <a:endParaRPr/>
          </a:p>
          <a:p>
            <a:pPr indent="-342900" lvl="0" marL="342900" rtl="0" algn="l">
              <a:lnSpc>
                <a:spcPct val="100000"/>
              </a:lnSpc>
              <a:spcBef>
                <a:spcPts val="1000"/>
              </a:spcBef>
              <a:spcAft>
                <a:spcPts val="0"/>
              </a:spcAft>
              <a:buSzPts val="1440"/>
              <a:buNone/>
            </a:pPr>
            <a:r>
              <a:rPr lang="en-US"/>
              <a:t>    }</a:t>
            </a:r>
            <a:endParaRPr/>
          </a:p>
          <a:p>
            <a:pPr indent="-342900" lvl="0" marL="342900" rtl="0" algn="l">
              <a:lnSpc>
                <a:spcPct val="100000"/>
              </a:lnSpc>
              <a:spcBef>
                <a:spcPts val="1000"/>
              </a:spcBef>
              <a:spcAft>
                <a:spcPts val="0"/>
              </a:spcAft>
              <a:buSzPts val="1440"/>
              <a:buNone/>
            </a:pPr>
            <a:r>
              <a:rPr lang="en-US"/>
              <a:t>}</a:t>
            </a:r>
            <a:endParaRPr/>
          </a:p>
        </p:txBody>
      </p:sp>
      <p:pic>
        <p:nvPicPr>
          <p:cNvPr id="549" name="Google Shape;549;p60"/>
          <p:cNvPicPr preferRelativeResize="0"/>
          <p:nvPr/>
        </p:nvPicPr>
        <p:blipFill rotWithShape="1">
          <a:blip r:embed="rId3">
            <a:alphaModFix/>
          </a:blip>
          <a:srcRect b="0" l="0" r="0" t="0"/>
          <a:stretch/>
        </p:blipFill>
        <p:spPr>
          <a:xfrm>
            <a:off x="1325777" y="5419340"/>
            <a:ext cx="2324100" cy="9620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3" name="Shape 553"/>
        <p:cNvGrpSpPr/>
        <p:nvPr/>
      </p:nvGrpSpPr>
      <p:grpSpPr>
        <a:xfrm>
          <a:off x="0" y="0"/>
          <a:ext cx="0" cy="0"/>
          <a:chOff x="0" y="0"/>
          <a:chExt cx="0" cy="0"/>
        </a:xfrm>
      </p:grpSpPr>
      <p:grpSp>
        <p:nvGrpSpPr>
          <p:cNvPr id="554" name="Google Shape;554;p61"/>
          <p:cNvGrpSpPr/>
          <p:nvPr/>
        </p:nvGrpSpPr>
        <p:grpSpPr>
          <a:xfrm>
            <a:off x="0" y="-8467"/>
            <a:ext cx="12192000" cy="6866467"/>
            <a:chOff x="0" y="-8467"/>
            <a:chExt cx="12192000" cy="6866467"/>
          </a:xfrm>
        </p:grpSpPr>
        <p:cxnSp>
          <p:nvCxnSpPr>
            <p:cNvPr id="555" name="Google Shape;555;p6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556" name="Google Shape;556;p61"/>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557" name="Google Shape;557;p6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558" name="Google Shape;558;p6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559" name="Google Shape;559;p61"/>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560" name="Google Shape;560;p6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561" name="Google Shape;561;p6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562" name="Google Shape;562;p6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563" name="Google Shape;563;p61"/>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564" name="Google Shape;564;p61"/>
            <p:cNvSpPr/>
            <p:nvPr/>
          </p:nvSpPr>
          <p:spPr>
            <a:xfrm rot="10800000">
              <a:off x="0" y="0"/>
              <a:ext cx="842596" cy="5666154"/>
            </a:xfrm>
            <a:prstGeom prst="triangle">
              <a:avLst>
                <a:gd fmla="val 100000" name="adj"/>
              </a:avLst>
            </a:prstGeom>
            <a:solidFill>
              <a:schemeClr val="accent1">
                <a:alpha val="8431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grpSp>
      <p:sp>
        <p:nvSpPr>
          <p:cNvPr id="565" name="Google Shape;565;p61"/>
          <p:cNvSpPr txBox="1"/>
          <p:nvPr>
            <p:ph type="title"/>
          </p:nvPr>
        </p:nvSpPr>
        <p:spPr>
          <a:xfrm>
            <a:off x="890423" y="835017"/>
            <a:ext cx="3742675" cy="32158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5400"/>
              <a:buFont typeface="Trebuchet MS"/>
              <a:buNone/>
            </a:pPr>
            <a:r>
              <a:rPr b="1" lang="en-US" sz="5400"/>
              <a:t>for each loop </a:t>
            </a:r>
            <a:br>
              <a:rPr b="1" lang="en-US" sz="5400"/>
            </a:br>
            <a:br>
              <a:rPr b="1" lang="en-US" sz="5400"/>
            </a:br>
            <a:endParaRPr sz="5400"/>
          </a:p>
        </p:txBody>
      </p:sp>
      <p:sp>
        <p:nvSpPr>
          <p:cNvPr id="566" name="Google Shape;566;p61"/>
          <p:cNvSpPr txBox="1"/>
          <p:nvPr>
            <p:ph idx="1" type="body"/>
          </p:nvPr>
        </p:nvSpPr>
        <p:spPr>
          <a:xfrm>
            <a:off x="890423" y="4050833"/>
            <a:ext cx="3742675" cy="199131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rPr lang="en-US">
                <a:solidFill>
                  <a:srgbClr val="7F7F7F"/>
                </a:solidFill>
              </a:rPr>
              <a:t>This loop is used to over arrays or collections.</a:t>
            </a:r>
            <a:endParaRPr/>
          </a:p>
        </p:txBody>
      </p:sp>
      <p:pic>
        <p:nvPicPr>
          <p:cNvPr id="567" name="Google Shape;567;p61"/>
          <p:cNvPicPr preferRelativeResize="0"/>
          <p:nvPr/>
        </p:nvPicPr>
        <p:blipFill rotWithShape="1">
          <a:blip r:embed="rId3">
            <a:alphaModFix/>
          </a:blip>
          <a:srcRect b="0" l="0" r="0" t="0"/>
          <a:stretch/>
        </p:blipFill>
        <p:spPr>
          <a:xfrm>
            <a:off x="4861698" y="1208746"/>
            <a:ext cx="4431296" cy="2238970"/>
          </a:xfrm>
          <a:prstGeom prst="rect">
            <a:avLst/>
          </a:prstGeom>
          <a:noFill/>
          <a:ln>
            <a:noFill/>
          </a:ln>
        </p:spPr>
      </p:pic>
      <p:pic>
        <p:nvPicPr>
          <p:cNvPr id="568" name="Google Shape;568;p61"/>
          <p:cNvPicPr preferRelativeResize="0"/>
          <p:nvPr/>
        </p:nvPicPr>
        <p:blipFill rotWithShape="1">
          <a:blip r:embed="rId4">
            <a:alphaModFix/>
          </a:blip>
          <a:srcRect b="0" l="0" r="0" t="0"/>
          <a:stretch/>
        </p:blipFill>
        <p:spPr>
          <a:xfrm>
            <a:off x="4861698" y="4329324"/>
            <a:ext cx="2101348" cy="1434333"/>
          </a:xfrm>
          <a:prstGeom prst="rect">
            <a:avLst/>
          </a:prstGeom>
          <a:noFill/>
          <a:ln>
            <a:noFill/>
          </a:ln>
        </p:spPr>
      </p:pic>
      <p:pic>
        <p:nvPicPr>
          <p:cNvPr id="569" name="Google Shape;569;p61"/>
          <p:cNvPicPr preferRelativeResize="0"/>
          <p:nvPr/>
        </p:nvPicPr>
        <p:blipFill rotWithShape="1">
          <a:blip r:embed="rId5">
            <a:alphaModFix/>
          </a:blip>
          <a:srcRect b="0" l="0" r="0" t="0"/>
          <a:stretch/>
        </p:blipFill>
        <p:spPr>
          <a:xfrm>
            <a:off x="7191646" y="4440839"/>
            <a:ext cx="2101348" cy="121130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3" name="Shape 573"/>
        <p:cNvGrpSpPr/>
        <p:nvPr/>
      </p:nvGrpSpPr>
      <p:grpSpPr>
        <a:xfrm>
          <a:off x="0" y="0"/>
          <a:ext cx="0" cy="0"/>
          <a:chOff x="0" y="0"/>
          <a:chExt cx="0" cy="0"/>
        </a:xfrm>
      </p:grpSpPr>
      <p:sp>
        <p:nvSpPr>
          <p:cNvPr id="574" name="Google Shape;574;p62"/>
          <p:cNvSpPr txBox="1"/>
          <p:nvPr>
            <p:ph type="title"/>
          </p:nvPr>
        </p:nvSpPr>
        <p:spPr>
          <a:xfrm>
            <a:off x="675065" y="609600"/>
            <a:ext cx="2930518" cy="1320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1" lang="en-US"/>
              <a:t>while Loop</a:t>
            </a:r>
            <a:br>
              <a:rPr b="1" lang="en-US"/>
            </a:br>
            <a:endParaRPr/>
          </a:p>
        </p:txBody>
      </p:sp>
      <p:sp>
        <p:nvSpPr>
          <p:cNvPr id="575" name="Google Shape;575;p62"/>
          <p:cNvSpPr txBox="1"/>
          <p:nvPr>
            <p:ph idx="1" type="body"/>
          </p:nvPr>
        </p:nvSpPr>
        <p:spPr>
          <a:xfrm>
            <a:off x="671361" y="2160589"/>
            <a:ext cx="2930517"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A while loop is used when we want to check the condition before running the code.</a:t>
            </a:r>
            <a:endParaRPr/>
          </a:p>
        </p:txBody>
      </p:sp>
      <p:pic>
        <p:nvPicPr>
          <p:cNvPr id="576" name="Google Shape;576;p62"/>
          <p:cNvPicPr preferRelativeResize="0"/>
          <p:nvPr/>
        </p:nvPicPr>
        <p:blipFill rotWithShape="1">
          <a:blip r:embed="rId3">
            <a:alphaModFix/>
          </a:blip>
          <a:srcRect b="0" l="0" r="0" t="0"/>
          <a:stretch/>
        </p:blipFill>
        <p:spPr>
          <a:xfrm>
            <a:off x="3936890" y="609600"/>
            <a:ext cx="5256055" cy="2601747"/>
          </a:xfrm>
          <a:prstGeom prst="rect">
            <a:avLst/>
          </a:prstGeom>
          <a:noFill/>
          <a:ln>
            <a:noFill/>
          </a:ln>
        </p:spPr>
      </p:pic>
      <p:pic>
        <p:nvPicPr>
          <p:cNvPr id="577" name="Google Shape;577;p62"/>
          <p:cNvPicPr preferRelativeResize="0"/>
          <p:nvPr/>
        </p:nvPicPr>
        <p:blipFill rotWithShape="1">
          <a:blip r:embed="rId4">
            <a:alphaModFix/>
          </a:blip>
          <a:srcRect b="0" l="0" r="0" t="0"/>
          <a:stretch/>
        </p:blipFill>
        <p:spPr>
          <a:xfrm>
            <a:off x="4481905" y="3439020"/>
            <a:ext cx="4166028" cy="260234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583" name="Google Shape;583;p63"/>
          <p:cNvSpPr txBox="1"/>
          <p:nvPr>
            <p:ph idx="1" type="body"/>
          </p:nvPr>
        </p:nvSpPr>
        <p:spPr>
          <a:xfrm>
            <a:off x="677334" y="1112109"/>
            <a:ext cx="8596668" cy="4929254"/>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SzPct val="79999"/>
              <a:buNone/>
            </a:pPr>
            <a:r>
              <a:t/>
            </a:r>
            <a:endParaRPr/>
          </a:p>
          <a:p>
            <a:pPr indent="-342900" lvl="0" marL="342900" rtl="0" algn="l">
              <a:lnSpc>
                <a:spcPct val="100000"/>
              </a:lnSpc>
              <a:spcBef>
                <a:spcPts val="1000"/>
              </a:spcBef>
              <a:spcAft>
                <a:spcPts val="0"/>
              </a:spcAft>
              <a:buSzPct val="79999"/>
              <a:buNone/>
            </a:pPr>
            <a:r>
              <a:rPr lang="en-US"/>
              <a:t>import java.io.*;</a:t>
            </a:r>
            <a:endParaRPr/>
          </a:p>
          <a:p>
            <a:pPr indent="-342900" lvl="0" marL="342900" rtl="0" algn="l">
              <a:lnSpc>
                <a:spcPct val="100000"/>
              </a:lnSpc>
              <a:spcBef>
                <a:spcPts val="1000"/>
              </a:spcBef>
              <a:spcAft>
                <a:spcPts val="0"/>
              </a:spcAft>
              <a:buSzPct val="79999"/>
              <a:buNone/>
            </a:pPr>
            <a:r>
              <a:t/>
            </a:r>
            <a:endParaRPr/>
          </a:p>
          <a:p>
            <a:pPr indent="-342900" lvl="0" marL="342900" rtl="0" algn="l">
              <a:lnSpc>
                <a:spcPct val="100000"/>
              </a:lnSpc>
              <a:spcBef>
                <a:spcPts val="1000"/>
              </a:spcBef>
              <a:spcAft>
                <a:spcPts val="0"/>
              </a:spcAft>
              <a:buSzPct val="79999"/>
              <a:buNone/>
            </a:pPr>
            <a:r>
              <a:rPr lang="en-US"/>
              <a:t>class exp{</a:t>
            </a:r>
            <a:endParaRPr/>
          </a:p>
          <a:p>
            <a:pPr indent="-342900" lvl="0" marL="342900" rtl="0" algn="l">
              <a:lnSpc>
                <a:spcPct val="100000"/>
              </a:lnSpc>
              <a:spcBef>
                <a:spcPts val="1000"/>
              </a:spcBef>
              <a:spcAft>
                <a:spcPts val="0"/>
              </a:spcAft>
              <a:buSzPct val="79999"/>
              <a:buNone/>
            </a:pPr>
            <a:r>
              <a:rPr lang="en-US"/>
              <a:t>    public static void main(String[] args)</a:t>
            </a:r>
            <a:endParaRPr/>
          </a:p>
          <a:p>
            <a:pPr indent="-342900" lvl="0" marL="342900" rtl="0" algn="l">
              <a:lnSpc>
                <a:spcPct val="100000"/>
              </a:lnSpc>
              <a:spcBef>
                <a:spcPts val="1000"/>
              </a:spcBef>
              <a:spcAft>
                <a:spcPts val="0"/>
              </a:spcAft>
              <a:buSzPct val="79999"/>
              <a:buNone/>
            </a:pPr>
            <a:r>
              <a:rPr lang="en-US"/>
              <a:t>    {</a:t>
            </a:r>
            <a:endParaRPr/>
          </a:p>
          <a:p>
            <a:pPr indent="-342900" lvl="0" marL="342900" rtl="0" algn="l">
              <a:lnSpc>
                <a:spcPct val="100000"/>
              </a:lnSpc>
              <a:spcBef>
                <a:spcPts val="1000"/>
              </a:spcBef>
              <a:spcAft>
                <a:spcPts val="0"/>
              </a:spcAft>
              <a:buSzPct val="79999"/>
              <a:buNone/>
            </a:pPr>
            <a:r>
              <a:rPr lang="en-US"/>
              <a:t>        int i = 0;</a:t>
            </a:r>
            <a:endParaRPr/>
          </a:p>
          <a:p>
            <a:pPr indent="-342900" lvl="0" marL="342900" rtl="0" algn="l">
              <a:lnSpc>
                <a:spcPct val="100000"/>
              </a:lnSpc>
              <a:spcBef>
                <a:spcPts val="1000"/>
              </a:spcBef>
              <a:spcAft>
                <a:spcPts val="0"/>
              </a:spcAft>
              <a:buSzPct val="79999"/>
              <a:buNone/>
            </a:pPr>
            <a:r>
              <a:rPr lang="en-US"/>
              <a:t>        while (i &lt;= 10) {</a:t>
            </a:r>
            <a:endParaRPr/>
          </a:p>
          <a:p>
            <a:pPr indent="-342900" lvl="0" marL="342900" rtl="0" algn="l">
              <a:lnSpc>
                <a:spcPct val="100000"/>
              </a:lnSpc>
              <a:spcBef>
                <a:spcPts val="1000"/>
              </a:spcBef>
              <a:spcAft>
                <a:spcPts val="0"/>
              </a:spcAft>
              <a:buSzPct val="79999"/>
              <a:buNone/>
            </a:pPr>
            <a:r>
              <a:rPr lang="en-US"/>
              <a:t>            System.out.print(i + " ");</a:t>
            </a:r>
            <a:endParaRPr/>
          </a:p>
          <a:p>
            <a:pPr indent="-342900" lvl="0" marL="342900" rtl="0" algn="l">
              <a:lnSpc>
                <a:spcPct val="100000"/>
              </a:lnSpc>
              <a:spcBef>
                <a:spcPts val="1000"/>
              </a:spcBef>
              <a:spcAft>
                <a:spcPts val="0"/>
              </a:spcAft>
              <a:buSzPct val="79999"/>
              <a:buNone/>
            </a:pPr>
            <a:r>
              <a:rPr lang="en-US"/>
              <a:t>            i++;</a:t>
            </a:r>
            <a:endParaRPr/>
          </a:p>
          <a:p>
            <a:pPr indent="-342900" lvl="0" marL="342900" rtl="0" algn="l">
              <a:lnSpc>
                <a:spcPct val="100000"/>
              </a:lnSpc>
              <a:spcBef>
                <a:spcPts val="1000"/>
              </a:spcBef>
              <a:spcAft>
                <a:spcPts val="0"/>
              </a:spcAft>
              <a:buSzPct val="79999"/>
              <a:buNone/>
            </a:pPr>
            <a:r>
              <a:rPr lang="en-US"/>
              <a:t>        }</a:t>
            </a:r>
            <a:endParaRPr/>
          </a:p>
          <a:p>
            <a:pPr indent="-342900" lvl="0" marL="342900" rtl="0" algn="l">
              <a:lnSpc>
                <a:spcPct val="100000"/>
              </a:lnSpc>
              <a:spcBef>
                <a:spcPts val="1000"/>
              </a:spcBef>
              <a:spcAft>
                <a:spcPts val="0"/>
              </a:spcAft>
              <a:buSzPct val="79999"/>
              <a:buNone/>
            </a:pPr>
            <a:r>
              <a:rPr lang="en-US"/>
              <a:t>    }</a:t>
            </a:r>
            <a:endParaRPr/>
          </a:p>
          <a:p>
            <a:pPr indent="-342900" lvl="0" marL="342900" rtl="0" algn="l">
              <a:lnSpc>
                <a:spcPct val="100000"/>
              </a:lnSpc>
              <a:spcBef>
                <a:spcPts val="1000"/>
              </a:spcBef>
              <a:spcAft>
                <a:spcPts val="0"/>
              </a:spcAft>
              <a:buSzPct val="79999"/>
              <a:buNone/>
            </a:pPr>
            <a:r>
              <a:rPr lang="en-US"/>
              <a:t>}</a:t>
            </a:r>
            <a:endParaRPr/>
          </a:p>
        </p:txBody>
      </p:sp>
      <p:pic>
        <p:nvPicPr>
          <p:cNvPr id="584" name="Google Shape;584;p63"/>
          <p:cNvPicPr preferRelativeResize="0"/>
          <p:nvPr/>
        </p:nvPicPr>
        <p:blipFill rotWithShape="1">
          <a:blip r:embed="rId3">
            <a:alphaModFix/>
          </a:blip>
          <a:srcRect b="0" l="0" r="0" t="0"/>
          <a:stretch/>
        </p:blipFill>
        <p:spPr>
          <a:xfrm>
            <a:off x="4465037" y="5635196"/>
            <a:ext cx="2619375" cy="876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8" name="Shape 588"/>
        <p:cNvGrpSpPr/>
        <p:nvPr/>
      </p:nvGrpSpPr>
      <p:grpSpPr>
        <a:xfrm>
          <a:off x="0" y="0"/>
          <a:ext cx="0" cy="0"/>
          <a:chOff x="0" y="0"/>
          <a:chExt cx="0" cy="0"/>
        </a:xfrm>
      </p:grpSpPr>
      <p:sp>
        <p:nvSpPr>
          <p:cNvPr id="589" name="Google Shape;589;p64"/>
          <p:cNvSpPr txBox="1"/>
          <p:nvPr>
            <p:ph type="title"/>
          </p:nvPr>
        </p:nvSpPr>
        <p:spPr>
          <a:xfrm>
            <a:off x="675065" y="609600"/>
            <a:ext cx="2930518" cy="132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100"/>
              <a:buFont typeface="Trebuchet MS"/>
              <a:buNone/>
            </a:pPr>
            <a:r>
              <a:rPr b="1" lang="en-US" sz="3100"/>
              <a:t>do-while Loop</a:t>
            </a:r>
            <a:br>
              <a:rPr b="1" lang="en-US" sz="3100"/>
            </a:br>
            <a:endParaRPr sz="3100"/>
          </a:p>
        </p:txBody>
      </p:sp>
      <p:sp>
        <p:nvSpPr>
          <p:cNvPr id="590" name="Google Shape;590;p64"/>
          <p:cNvSpPr txBox="1"/>
          <p:nvPr>
            <p:ph idx="1" type="body"/>
          </p:nvPr>
        </p:nvSpPr>
        <p:spPr>
          <a:xfrm>
            <a:off x="671361" y="2160589"/>
            <a:ext cx="2930517"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The do-while loop in Java ensures that the code block executes at least once before the condition is checked.</a:t>
            </a:r>
            <a:endParaRPr/>
          </a:p>
        </p:txBody>
      </p:sp>
      <p:pic>
        <p:nvPicPr>
          <p:cNvPr id="591" name="Google Shape;591;p64"/>
          <p:cNvPicPr preferRelativeResize="0"/>
          <p:nvPr/>
        </p:nvPicPr>
        <p:blipFill rotWithShape="1">
          <a:blip r:embed="rId3">
            <a:alphaModFix/>
          </a:blip>
          <a:srcRect b="0" l="0" r="0" t="0"/>
          <a:stretch/>
        </p:blipFill>
        <p:spPr>
          <a:xfrm>
            <a:off x="3896459" y="609600"/>
            <a:ext cx="5336917" cy="2601747"/>
          </a:xfrm>
          <a:prstGeom prst="rect">
            <a:avLst/>
          </a:prstGeom>
          <a:noFill/>
          <a:ln>
            <a:noFill/>
          </a:ln>
        </p:spPr>
      </p:pic>
      <p:pic>
        <p:nvPicPr>
          <p:cNvPr id="592" name="Google Shape;592;p64"/>
          <p:cNvPicPr preferRelativeResize="0"/>
          <p:nvPr/>
        </p:nvPicPr>
        <p:blipFill rotWithShape="1">
          <a:blip r:embed="rId4">
            <a:alphaModFix/>
          </a:blip>
          <a:srcRect b="0" l="0" r="0" t="0"/>
          <a:stretch/>
        </p:blipFill>
        <p:spPr>
          <a:xfrm>
            <a:off x="4636048" y="3439020"/>
            <a:ext cx="3857741" cy="260234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6" name="Shape 596"/>
        <p:cNvGrpSpPr/>
        <p:nvPr/>
      </p:nvGrpSpPr>
      <p:grpSpPr>
        <a:xfrm>
          <a:off x="0" y="0"/>
          <a:ext cx="0" cy="0"/>
          <a:chOff x="0" y="0"/>
          <a:chExt cx="0" cy="0"/>
        </a:xfrm>
      </p:grpSpPr>
      <p:sp>
        <p:nvSpPr>
          <p:cNvPr id="597" name="Google Shape;597;p65"/>
          <p:cNvSpPr txBox="1"/>
          <p:nvPr>
            <p:ph type="title"/>
          </p:nvPr>
        </p:nvSpPr>
        <p:spPr>
          <a:xfrm>
            <a:off x="675065" y="609600"/>
            <a:ext cx="2930518" cy="1320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598" name="Google Shape;598;p65"/>
          <p:cNvSpPr txBox="1"/>
          <p:nvPr>
            <p:ph idx="1" type="body"/>
          </p:nvPr>
        </p:nvSpPr>
        <p:spPr>
          <a:xfrm>
            <a:off x="671361" y="2160589"/>
            <a:ext cx="2930517"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200"/>
              <a:buChar char="►"/>
            </a:pPr>
            <a:r>
              <a:rPr lang="en-US" sz="1500"/>
              <a:t>do while loop starts with the execution of the statement(s). There is no checking of any condition for the first time.</a:t>
            </a:r>
            <a:endParaRPr/>
          </a:p>
          <a:p>
            <a:pPr indent="-342900" lvl="0" marL="342900" rtl="0" algn="l">
              <a:lnSpc>
                <a:spcPct val="90000"/>
              </a:lnSpc>
              <a:spcBef>
                <a:spcPts val="1000"/>
              </a:spcBef>
              <a:spcAft>
                <a:spcPts val="0"/>
              </a:spcAft>
              <a:buSzPts val="1200"/>
              <a:buChar char="►"/>
            </a:pPr>
            <a:r>
              <a:rPr lang="en-US" sz="1500"/>
              <a:t>After the execution of the statements, and update of the variable value, the condition is checked for true or false value. If it is evaluated to true, next iteration of loop starts.</a:t>
            </a:r>
            <a:endParaRPr/>
          </a:p>
          <a:p>
            <a:pPr indent="-342900" lvl="0" marL="342900" rtl="0" algn="l">
              <a:lnSpc>
                <a:spcPct val="90000"/>
              </a:lnSpc>
              <a:spcBef>
                <a:spcPts val="1000"/>
              </a:spcBef>
              <a:spcAft>
                <a:spcPts val="0"/>
              </a:spcAft>
              <a:buSzPts val="1200"/>
              <a:buChar char="►"/>
            </a:pPr>
            <a:r>
              <a:rPr lang="en-US" sz="1500"/>
              <a:t>When the condition becomes false, the loop terminates which marks the end of its life cycle.</a:t>
            </a:r>
            <a:endParaRPr/>
          </a:p>
          <a:p>
            <a:pPr indent="-266700" lvl="0" marL="342900" rtl="0" algn="l">
              <a:lnSpc>
                <a:spcPct val="90000"/>
              </a:lnSpc>
              <a:spcBef>
                <a:spcPts val="1000"/>
              </a:spcBef>
              <a:spcAft>
                <a:spcPts val="0"/>
              </a:spcAft>
              <a:buSzPts val="1200"/>
              <a:buNone/>
            </a:pPr>
            <a:r>
              <a:t/>
            </a:r>
            <a:endParaRPr sz="1500"/>
          </a:p>
        </p:txBody>
      </p:sp>
      <p:pic>
        <p:nvPicPr>
          <p:cNvPr id="599" name="Google Shape;599;p65"/>
          <p:cNvPicPr preferRelativeResize="0"/>
          <p:nvPr/>
        </p:nvPicPr>
        <p:blipFill rotWithShape="1">
          <a:blip r:embed="rId3">
            <a:alphaModFix/>
          </a:blip>
          <a:srcRect b="0" l="0" r="0" t="0"/>
          <a:stretch/>
        </p:blipFill>
        <p:spPr>
          <a:xfrm>
            <a:off x="3854337" y="997231"/>
            <a:ext cx="5421162" cy="1826484"/>
          </a:xfrm>
          <a:prstGeom prst="rect">
            <a:avLst/>
          </a:prstGeom>
          <a:noFill/>
          <a:ln>
            <a:noFill/>
          </a:ln>
        </p:spPr>
      </p:pic>
      <p:pic>
        <p:nvPicPr>
          <p:cNvPr id="600" name="Google Shape;600;p65"/>
          <p:cNvPicPr preferRelativeResize="0"/>
          <p:nvPr/>
        </p:nvPicPr>
        <p:blipFill rotWithShape="1">
          <a:blip r:embed="rId4">
            <a:alphaModFix/>
          </a:blip>
          <a:srcRect b="0" l="0" r="0" t="0"/>
          <a:stretch/>
        </p:blipFill>
        <p:spPr>
          <a:xfrm>
            <a:off x="4365758" y="3439020"/>
            <a:ext cx="4398322" cy="260234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4" name="Shape 604"/>
        <p:cNvGrpSpPr/>
        <p:nvPr/>
      </p:nvGrpSpPr>
      <p:grpSpPr>
        <a:xfrm>
          <a:off x="0" y="0"/>
          <a:ext cx="0" cy="0"/>
          <a:chOff x="0" y="0"/>
          <a:chExt cx="0" cy="0"/>
        </a:xfrm>
      </p:grpSpPr>
      <p:sp>
        <p:nvSpPr>
          <p:cNvPr id="605" name="Google Shape;605;p6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1" lang="en-US"/>
              <a:t>Break statement</a:t>
            </a:r>
            <a:br>
              <a:rPr b="1" lang="en-US"/>
            </a:br>
            <a:endParaRPr/>
          </a:p>
        </p:txBody>
      </p:sp>
      <p:pic>
        <p:nvPicPr>
          <p:cNvPr id="606" name="Google Shape;606;p66"/>
          <p:cNvPicPr preferRelativeResize="0"/>
          <p:nvPr/>
        </p:nvPicPr>
        <p:blipFill rotWithShape="1">
          <a:blip r:embed="rId3">
            <a:alphaModFix/>
          </a:blip>
          <a:srcRect b="0" l="0" r="0" t="0"/>
          <a:stretch/>
        </p:blipFill>
        <p:spPr>
          <a:xfrm>
            <a:off x="3587330" y="2156359"/>
            <a:ext cx="2417879" cy="1826550"/>
          </a:xfrm>
          <a:prstGeom prst="rect">
            <a:avLst/>
          </a:prstGeom>
          <a:noFill/>
          <a:ln>
            <a:noFill/>
          </a:ln>
        </p:spPr>
      </p:pic>
      <p:pic>
        <p:nvPicPr>
          <p:cNvPr id="607" name="Google Shape;607;p66"/>
          <p:cNvPicPr preferRelativeResize="0"/>
          <p:nvPr/>
        </p:nvPicPr>
        <p:blipFill rotWithShape="1">
          <a:blip r:embed="rId4">
            <a:alphaModFix/>
          </a:blip>
          <a:srcRect b="0" l="0" r="0" t="0"/>
          <a:stretch/>
        </p:blipFill>
        <p:spPr>
          <a:xfrm>
            <a:off x="918404" y="2159663"/>
            <a:ext cx="2114139" cy="3881699"/>
          </a:xfrm>
          <a:prstGeom prst="rect">
            <a:avLst/>
          </a:prstGeom>
          <a:noFill/>
          <a:ln>
            <a:noFill/>
          </a:ln>
        </p:spPr>
      </p:pic>
      <p:sp>
        <p:nvSpPr>
          <p:cNvPr id="608" name="Google Shape;608;p66"/>
          <p:cNvSpPr txBox="1"/>
          <p:nvPr>
            <p:ph idx="1" type="body"/>
          </p:nvPr>
        </p:nvSpPr>
        <p:spPr>
          <a:xfrm>
            <a:off x="6329363" y="2160589"/>
            <a:ext cx="294463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200"/>
              <a:buChar char="►"/>
            </a:pPr>
            <a:r>
              <a:rPr lang="en-US" sz="1500"/>
              <a:t>In java, the </a:t>
            </a:r>
            <a:r>
              <a:rPr lang="en-US" sz="1500" u="sng">
                <a:solidFill>
                  <a:schemeClr val="hlink"/>
                </a:solidFill>
                <a:hlinkClick r:id="rId5"/>
              </a:rPr>
              <a:t>break</a:t>
            </a:r>
            <a:r>
              <a:rPr lang="en-US" sz="1500"/>
              <a:t> statement is used to terminate the execution of the nearest looping statement or switch statement. </a:t>
            </a:r>
            <a:endParaRPr/>
          </a:p>
          <a:p>
            <a:pPr indent="-342900" lvl="0" marL="342900" rtl="0" algn="l">
              <a:lnSpc>
                <a:spcPct val="100000"/>
              </a:lnSpc>
              <a:spcBef>
                <a:spcPts val="1000"/>
              </a:spcBef>
              <a:spcAft>
                <a:spcPts val="0"/>
              </a:spcAft>
              <a:buSzPts val="1200"/>
              <a:buChar char="►"/>
            </a:pPr>
            <a:r>
              <a:rPr lang="en-US" sz="1500"/>
              <a:t>The break statement is widely used with the switch statement, </a:t>
            </a:r>
            <a:r>
              <a:rPr b="1" lang="en-US" sz="1500"/>
              <a:t>for </a:t>
            </a:r>
            <a:r>
              <a:rPr lang="en-US" sz="1500"/>
              <a:t>loop, </a:t>
            </a:r>
            <a:r>
              <a:rPr b="1" lang="en-US" sz="1500"/>
              <a:t>while </a:t>
            </a:r>
            <a:r>
              <a:rPr lang="en-US" sz="1500"/>
              <a:t>loop, </a:t>
            </a:r>
            <a:r>
              <a:rPr b="1" lang="en-US" sz="1500"/>
              <a:t>do-while </a:t>
            </a:r>
            <a:r>
              <a:rPr lang="en-US" sz="1500"/>
              <a:t>loop.</a:t>
            </a:r>
            <a:endParaRPr/>
          </a:p>
        </p:txBody>
      </p:sp>
      <p:pic>
        <p:nvPicPr>
          <p:cNvPr id="609" name="Google Shape;609;p66"/>
          <p:cNvPicPr preferRelativeResize="0"/>
          <p:nvPr/>
        </p:nvPicPr>
        <p:blipFill rotWithShape="1">
          <a:blip r:embed="rId6">
            <a:alphaModFix/>
          </a:blip>
          <a:srcRect b="0" l="0" r="0" t="0"/>
          <a:stretch/>
        </p:blipFill>
        <p:spPr>
          <a:xfrm>
            <a:off x="3534224" y="4214812"/>
            <a:ext cx="2532262" cy="18265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3" name="Shape 613"/>
        <p:cNvGrpSpPr/>
        <p:nvPr/>
      </p:nvGrpSpPr>
      <p:grpSpPr>
        <a:xfrm>
          <a:off x="0" y="0"/>
          <a:ext cx="0" cy="0"/>
          <a:chOff x="0" y="0"/>
          <a:chExt cx="0" cy="0"/>
        </a:xfrm>
      </p:grpSpPr>
      <p:sp>
        <p:nvSpPr>
          <p:cNvPr id="614" name="Google Shape;614;p6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15" name="Google Shape;615;p67"/>
          <p:cNvSpPr txBox="1"/>
          <p:nvPr>
            <p:ph type="title"/>
          </p:nvPr>
        </p:nvSpPr>
        <p:spPr>
          <a:xfrm>
            <a:off x="1043950" y="1179151"/>
            <a:ext cx="3300646" cy="446388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Method in Java</a:t>
            </a:r>
            <a:br>
              <a:rPr lang="en-US"/>
            </a:br>
            <a:br>
              <a:rPr lang="en-US"/>
            </a:br>
            <a:endParaRPr/>
          </a:p>
        </p:txBody>
      </p:sp>
      <p:sp>
        <p:nvSpPr>
          <p:cNvPr id="616" name="Google Shape;616;p67"/>
          <p:cNvSpPr/>
          <p:nvPr/>
        </p:nvSpPr>
        <p:spPr>
          <a:xfrm>
            <a:off x="0" y="4013200"/>
            <a:ext cx="448733" cy="2844800"/>
          </a:xfrm>
          <a:prstGeom prst="triangle">
            <a:avLst>
              <a:gd fmla="val 0" name="adj"/>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cxnSp>
        <p:nvCxnSpPr>
          <p:cNvPr id="617" name="Google Shape;617;p67"/>
          <p:cNvCxnSpPr/>
          <p:nvPr/>
        </p:nvCxnSpPr>
        <p:spPr>
          <a:xfrm>
            <a:off x="4656670" y="1442595"/>
            <a:ext cx="0" cy="3937000"/>
          </a:xfrm>
          <a:prstGeom prst="straightConnector1">
            <a:avLst/>
          </a:prstGeom>
          <a:noFill/>
          <a:ln cap="rnd" cmpd="sng" w="12700">
            <a:solidFill>
              <a:schemeClr val="accent1"/>
            </a:solidFill>
            <a:prstDash val="solid"/>
            <a:round/>
            <a:headEnd len="sm" w="sm" type="none"/>
            <a:tailEnd len="sm" w="sm" type="none"/>
          </a:ln>
        </p:spPr>
      </p:cxnSp>
      <p:sp>
        <p:nvSpPr>
          <p:cNvPr id="618" name="Google Shape;618;p67"/>
          <p:cNvSpPr txBox="1"/>
          <p:nvPr>
            <p:ph idx="1" type="body"/>
          </p:nvPr>
        </p:nvSpPr>
        <p:spPr>
          <a:xfrm>
            <a:off x="4978918" y="1109145"/>
            <a:ext cx="6341016" cy="4603900"/>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SzPts val="1200"/>
              <a:buChar char="►"/>
            </a:pPr>
            <a:r>
              <a:rPr lang="en-US" sz="1500"/>
              <a:t>A </a:t>
            </a:r>
            <a:r>
              <a:rPr b="1" lang="en-US" sz="1500"/>
              <a:t>method</a:t>
            </a:r>
            <a:r>
              <a:rPr lang="en-US" sz="1500"/>
              <a:t> is a block of code or collection of statements or a set of code grouped together to perform a task or operation. </a:t>
            </a:r>
            <a:endParaRPr/>
          </a:p>
          <a:p>
            <a:pPr indent="-342900" lvl="0" marL="342900" rtl="0" algn="l">
              <a:lnSpc>
                <a:spcPct val="90000"/>
              </a:lnSpc>
              <a:spcBef>
                <a:spcPts val="1000"/>
              </a:spcBef>
              <a:spcAft>
                <a:spcPts val="0"/>
              </a:spcAft>
              <a:buSzPts val="1200"/>
              <a:buChar char="►"/>
            </a:pPr>
            <a:r>
              <a:rPr lang="en-US" sz="1500"/>
              <a:t>It is used to achieve the </a:t>
            </a:r>
            <a:r>
              <a:rPr b="1" lang="en-US" sz="1500"/>
              <a:t>reusability</a:t>
            </a:r>
            <a:r>
              <a:rPr lang="en-US" sz="1500"/>
              <a:t> of code. We write a method once and use it many times. We do not require to write code again and again. </a:t>
            </a:r>
            <a:endParaRPr/>
          </a:p>
          <a:p>
            <a:pPr indent="-342900" lvl="0" marL="342900" rtl="0" algn="l">
              <a:lnSpc>
                <a:spcPct val="90000"/>
              </a:lnSpc>
              <a:spcBef>
                <a:spcPts val="1000"/>
              </a:spcBef>
              <a:spcAft>
                <a:spcPts val="0"/>
              </a:spcAft>
              <a:buSzPts val="1200"/>
              <a:buChar char="►"/>
            </a:pPr>
            <a:r>
              <a:rPr lang="en-US" sz="1500"/>
              <a:t>It also provides the </a:t>
            </a:r>
            <a:r>
              <a:rPr b="1" lang="en-US" sz="1500"/>
              <a:t>easy modification</a:t>
            </a:r>
            <a:r>
              <a:rPr lang="en-US" sz="1500"/>
              <a:t> and </a:t>
            </a:r>
            <a:r>
              <a:rPr b="1" lang="en-US" sz="1500"/>
              <a:t>readability</a:t>
            </a:r>
            <a:r>
              <a:rPr lang="en-US" sz="1500"/>
              <a:t> of code, The most important method in Java is the </a:t>
            </a:r>
            <a:r>
              <a:rPr b="1" lang="en-US" sz="1500"/>
              <a:t>main()</a:t>
            </a:r>
            <a:r>
              <a:rPr lang="en-US" sz="1500"/>
              <a:t> method.</a:t>
            </a:r>
            <a:endParaRPr/>
          </a:p>
          <a:p>
            <a:pPr indent="-342900" lvl="0" marL="342900" rtl="0" algn="l">
              <a:lnSpc>
                <a:spcPct val="90000"/>
              </a:lnSpc>
              <a:spcBef>
                <a:spcPts val="1000"/>
              </a:spcBef>
              <a:spcAft>
                <a:spcPts val="0"/>
              </a:spcAft>
              <a:buSzPts val="1200"/>
              <a:buChar char="►"/>
            </a:pPr>
            <a:r>
              <a:rPr lang="en-US" sz="1500"/>
              <a:t>The main() method in Java holds a special place as the entry point for any standalone Java application. When a Java program is executed, the Java Virtual Machine (JVM) looks for the main() method to begin execution. </a:t>
            </a:r>
            <a:endParaRPr/>
          </a:p>
          <a:p>
            <a:pPr indent="-342900" lvl="0" marL="342900" rtl="0" algn="l">
              <a:lnSpc>
                <a:spcPct val="90000"/>
              </a:lnSpc>
              <a:spcBef>
                <a:spcPts val="1000"/>
              </a:spcBef>
              <a:spcAft>
                <a:spcPts val="0"/>
              </a:spcAft>
              <a:buSzPts val="1200"/>
              <a:buChar char="►"/>
            </a:pPr>
            <a:r>
              <a:rPr lang="en-US" sz="1500"/>
              <a:t>This method must adhere to a strict signature to be recognized by the JVM. </a:t>
            </a:r>
            <a:endParaRPr/>
          </a:p>
          <a:p>
            <a:pPr indent="-342900" lvl="0" marL="342900" rtl="0" algn="l">
              <a:lnSpc>
                <a:spcPct val="90000"/>
              </a:lnSpc>
              <a:spcBef>
                <a:spcPts val="1000"/>
              </a:spcBef>
              <a:spcAft>
                <a:spcPts val="0"/>
              </a:spcAft>
              <a:buSzPts val="1200"/>
              <a:buChar char="►"/>
            </a:pPr>
            <a:r>
              <a:rPr lang="en-US" sz="1500"/>
              <a:t>The main() is the starting point for JVM to start execution of a Java program. Without the main() method, JVM will not execute the program. </a:t>
            </a:r>
            <a:endParaRPr/>
          </a:p>
          <a:p>
            <a:pPr indent="-266700" lvl="0" marL="342900" rtl="0" algn="l">
              <a:lnSpc>
                <a:spcPct val="90000"/>
              </a:lnSpc>
              <a:spcBef>
                <a:spcPts val="1000"/>
              </a:spcBef>
              <a:spcAft>
                <a:spcPts val="0"/>
              </a:spcAft>
              <a:buSzPts val="1200"/>
              <a:buNone/>
            </a:pPr>
            <a:r>
              <a:t/>
            </a:r>
            <a:endParaRPr sz="1500"/>
          </a:p>
        </p:txBody>
      </p:sp>
      <p:sp>
        <p:nvSpPr>
          <p:cNvPr id="619" name="Google Shape;619;p67"/>
          <p:cNvSpPr/>
          <p:nvPr/>
        </p:nvSpPr>
        <p:spPr>
          <a:xfrm flipH="1" rot="10800000">
            <a:off x="11364139" y="0"/>
            <a:ext cx="842596" cy="4616289"/>
          </a:xfrm>
          <a:prstGeom prst="triangle">
            <a:avLst>
              <a:gd fmla="val 100000" name="adj"/>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3" name="Shape 623"/>
        <p:cNvGrpSpPr/>
        <p:nvPr/>
      </p:nvGrpSpPr>
      <p:grpSpPr>
        <a:xfrm>
          <a:off x="0" y="0"/>
          <a:ext cx="0" cy="0"/>
          <a:chOff x="0" y="0"/>
          <a:chExt cx="0" cy="0"/>
        </a:xfrm>
      </p:grpSpPr>
      <p:sp>
        <p:nvSpPr>
          <p:cNvPr id="624" name="Google Shape;624;p68"/>
          <p:cNvSpPr txBox="1"/>
          <p:nvPr>
            <p:ph type="title"/>
          </p:nvPr>
        </p:nvSpPr>
        <p:spPr>
          <a:xfrm>
            <a:off x="6343484" y="609600"/>
            <a:ext cx="2930518" cy="1320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625" name="Google Shape;625;p68"/>
          <p:cNvPicPr preferRelativeResize="0"/>
          <p:nvPr/>
        </p:nvPicPr>
        <p:blipFill rotWithShape="1">
          <a:blip r:embed="rId3">
            <a:alphaModFix/>
          </a:blip>
          <a:srcRect b="0" l="0" r="0" t="0"/>
          <a:stretch/>
        </p:blipFill>
        <p:spPr>
          <a:xfrm>
            <a:off x="677333" y="948217"/>
            <a:ext cx="5421162" cy="1924512"/>
          </a:xfrm>
          <a:prstGeom prst="rect">
            <a:avLst/>
          </a:prstGeom>
          <a:noFill/>
          <a:ln>
            <a:noFill/>
          </a:ln>
        </p:spPr>
      </p:pic>
      <p:sp>
        <p:nvSpPr>
          <p:cNvPr id="626" name="Google Shape;626;p68"/>
          <p:cNvSpPr txBox="1"/>
          <p:nvPr>
            <p:ph idx="1" type="body"/>
          </p:nvPr>
        </p:nvSpPr>
        <p:spPr>
          <a:xfrm>
            <a:off x="6343484" y="2160589"/>
            <a:ext cx="2930517" cy="3880773"/>
          </a:xfrm>
          <a:prstGeom prst="rect">
            <a:avLst/>
          </a:prstGeom>
          <a:noFill/>
          <a:ln>
            <a:noFill/>
          </a:ln>
        </p:spPr>
        <p:txBody>
          <a:bodyPr anchorCtr="0" anchor="t" bIns="45700" lIns="91425" spcFirstLastPara="1" rIns="91425" wrap="square" tIns="45700">
            <a:normAutofit/>
          </a:bodyPr>
          <a:lstStyle/>
          <a:p>
            <a:pPr indent="-266700" lvl="0" marL="342900" rtl="0" algn="l">
              <a:lnSpc>
                <a:spcPct val="90000"/>
              </a:lnSpc>
              <a:spcBef>
                <a:spcPts val="0"/>
              </a:spcBef>
              <a:spcAft>
                <a:spcPts val="0"/>
              </a:spcAft>
              <a:buSzPts val="1200"/>
              <a:buNone/>
            </a:pPr>
            <a:r>
              <a:t/>
            </a:r>
            <a:endParaRPr b="1" sz="1500"/>
          </a:p>
          <a:p>
            <a:pPr indent="-266700" lvl="0" marL="342900" rtl="0" algn="l">
              <a:lnSpc>
                <a:spcPct val="90000"/>
              </a:lnSpc>
              <a:spcBef>
                <a:spcPts val="1000"/>
              </a:spcBef>
              <a:spcAft>
                <a:spcPts val="0"/>
              </a:spcAft>
              <a:buSzPts val="1200"/>
              <a:buNone/>
            </a:pPr>
            <a:r>
              <a:t/>
            </a:r>
            <a:endParaRPr b="1" sz="1500"/>
          </a:p>
          <a:p>
            <a:pPr indent="-266700" lvl="0" marL="342900" rtl="0" algn="l">
              <a:lnSpc>
                <a:spcPct val="90000"/>
              </a:lnSpc>
              <a:spcBef>
                <a:spcPts val="1000"/>
              </a:spcBef>
              <a:spcAft>
                <a:spcPts val="0"/>
              </a:spcAft>
              <a:buSzPts val="1200"/>
              <a:buNone/>
            </a:pPr>
            <a:r>
              <a:t/>
            </a:r>
            <a:endParaRPr b="1" sz="1500"/>
          </a:p>
          <a:p>
            <a:pPr indent="-342900" lvl="0" marL="342900" rtl="0" algn="l">
              <a:lnSpc>
                <a:spcPct val="90000"/>
              </a:lnSpc>
              <a:spcBef>
                <a:spcPts val="1000"/>
              </a:spcBef>
              <a:spcAft>
                <a:spcPts val="0"/>
              </a:spcAft>
              <a:buSzPts val="1200"/>
              <a:buChar char="►"/>
            </a:pPr>
            <a:r>
              <a:rPr b="1" lang="en-US" sz="1500"/>
              <a:t>public:</a:t>
            </a:r>
            <a:r>
              <a:rPr lang="en-US" sz="1500"/>
              <a:t> It is an access specifier. We should use a public keyword before the main() method so that JVM can identify the execution point of the program.</a:t>
            </a:r>
            <a:endParaRPr/>
          </a:p>
          <a:p>
            <a:pPr indent="-342900" lvl="0" marL="342900" rtl="0" algn="l">
              <a:lnSpc>
                <a:spcPct val="90000"/>
              </a:lnSpc>
              <a:spcBef>
                <a:spcPts val="1000"/>
              </a:spcBef>
              <a:spcAft>
                <a:spcPts val="0"/>
              </a:spcAft>
              <a:buSzPts val="1200"/>
              <a:buChar char="►"/>
            </a:pPr>
            <a:r>
              <a:rPr lang="en-US" sz="1500"/>
              <a:t> If we use private, protected, and default before the main() method, it will not be visible to JVM</a:t>
            </a:r>
            <a:endParaRPr/>
          </a:p>
        </p:txBody>
      </p:sp>
      <p:pic>
        <p:nvPicPr>
          <p:cNvPr id="627" name="Google Shape;627;p68"/>
          <p:cNvPicPr preferRelativeResize="0"/>
          <p:nvPr/>
        </p:nvPicPr>
        <p:blipFill rotWithShape="1">
          <a:blip r:embed="rId4">
            <a:alphaModFix/>
          </a:blip>
          <a:srcRect b="0" l="0" r="0" t="0"/>
          <a:stretch/>
        </p:blipFill>
        <p:spPr>
          <a:xfrm>
            <a:off x="1667430" y="3439020"/>
            <a:ext cx="3440969" cy="260234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1" name="Shape 631"/>
        <p:cNvGrpSpPr/>
        <p:nvPr/>
      </p:nvGrpSpPr>
      <p:grpSpPr>
        <a:xfrm>
          <a:off x="0" y="0"/>
          <a:ext cx="0" cy="0"/>
          <a:chOff x="0" y="0"/>
          <a:chExt cx="0" cy="0"/>
        </a:xfrm>
      </p:grpSpPr>
      <p:sp>
        <p:nvSpPr>
          <p:cNvPr id="632" name="Google Shape;632;p69"/>
          <p:cNvSpPr txBox="1"/>
          <p:nvPr>
            <p:ph type="title"/>
          </p:nvPr>
        </p:nvSpPr>
        <p:spPr>
          <a:xfrm>
            <a:off x="6343484" y="609600"/>
            <a:ext cx="2930518" cy="1320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633" name="Google Shape;633;p69"/>
          <p:cNvPicPr preferRelativeResize="0"/>
          <p:nvPr/>
        </p:nvPicPr>
        <p:blipFill rotWithShape="1">
          <a:blip r:embed="rId3">
            <a:alphaModFix/>
          </a:blip>
          <a:srcRect b="0" l="0" r="0" t="0"/>
          <a:stretch/>
        </p:blipFill>
        <p:spPr>
          <a:xfrm>
            <a:off x="1064926" y="609600"/>
            <a:ext cx="4645976" cy="2601747"/>
          </a:xfrm>
          <a:prstGeom prst="rect">
            <a:avLst/>
          </a:prstGeom>
          <a:noFill/>
          <a:ln>
            <a:noFill/>
          </a:ln>
        </p:spPr>
      </p:pic>
      <p:sp>
        <p:nvSpPr>
          <p:cNvPr id="634" name="Google Shape;634;p69"/>
          <p:cNvSpPr txBox="1"/>
          <p:nvPr>
            <p:ph idx="1" type="body"/>
          </p:nvPr>
        </p:nvSpPr>
        <p:spPr>
          <a:xfrm>
            <a:off x="6343484" y="2160589"/>
            <a:ext cx="2930517" cy="3880773"/>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t/>
            </a:r>
            <a:endParaRPr/>
          </a:p>
        </p:txBody>
      </p:sp>
      <p:pic>
        <p:nvPicPr>
          <p:cNvPr id="635" name="Google Shape;635;p69"/>
          <p:cNvPicPr preferRelativeResize="0"/>
          <p:nvPr/>
        </p:nvPicPr>
        <p:blipFill rotWithShape="1">
          <a:blip r:embed="rId4">
            <a:alphaModFix/>
          </a:blip>
          <a:srcRect b="0" l="0" r="0" t="0"/>
          <a:stretch/>
        </p:blipFill>
        <p:spPr>
          <a:xfrm>
            <a:off x="1219297" y="3439020"/>
            <a:ext cx="4337235" cy="26023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85" name="Google Shape;185;p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SzPts val="1440"/>
              <a:buFont typeface="Trebuchet MS"/>
              <a:buAutoNum type="arabicPeriod"/>
            </a:pPr>
            <a:r>
              <a:rPr b="1" i="0" lang="en-US">
                <a:solidFill>
                  <a:srgbClr val="333333"/>
                </a:solidFill>
                <a:latin typeface="Montserrat"/>
                <a:ea typeface="Montserrat"/>
                <a:cs typeface="Montserrat"/>
                <a:sym typeface="Montserrat"/>
              </a:rPr>
              <a:t>Secure:</a:t>
            </a:r>
            <a:r>
              <a:rPr b="0" i="0" lang="en-US">
                <a:solidFill>
                  <a:srgbClr val="333333"/>
                </a:solidFill>
                <a:latin typeface="Montserrat"/>
                <a:ea typeface="Montserrat"/>
                <a:cs typeface="Montserrat"/>
                <a:sym typeface="Montserrat"/>
              </a:rPr>
              <a:t> Java is a secure programming language because it has no explicit pointer and programs runs in the virtual machine. Java contains a security manager that defines the access of Java classes.</a:t>
            </a:r>
            <a:endParaRPr/>
          </a:p>
          <a:p>
            <a:pPr indent="-342900" lvl="0" marL="342900" rtl="0" algn="just">
              <a:lnSpc>
                <a:spcPct val="100000"/>
              </a:lnSpc>
              <a:spcBef>
                <a:spcPts val="1000"/>
              </a:spcBef>
              <a:spcAft>
                <a:spcPts val="0"/>
              </a:spcAft>
              <a:buSzPts val="1440"/>
              <a:buFont typeface="Trebuchet MS"/>
              <a:buAutoNum type="arabicPeriod"/>
            </a:pPr>
            <a:r>
              <a:rPr b="1" i="0" lang="en-US">
                <a:solidFill>
                  <a:srgbClr val="333333"/>
                </a:solidFill>
                <a:latin typeface="Montserrat"/>
                <a:ea typeface="Montserrat"/>
                <a:cs typeface="Montserrat"/>
                <a:sym typeface="Montserrat"/>
              </a:rPr>
              <a:t>Platform-Independent:</a:t>
            </a:r>
            <a:r>
              <a:rPr b="0" i="0" lang="en-US">
                <a:solidFill>
                  <a:srgbClr val="333333"/>
                </a:solidFill>
                <a:latin typeface="Montserrat"/>
                <a:ea typeface="Montserrat"/>
                <a:cs typeface="Montserrat"/>
                <a:sym typeface="Montserrat"/>
              </a:rPr>
              <a:t> Java provides a that code writes once and run anywhere. This byte code is platform-independent and can be run on any machine.</a:t>
            </a:r>
            <a:endParaRPr/>
          </a:p>
          <a:p>
            <a:pPr indent="-251459" lvl="0" marL="342900" rtl="0" algn="l">
              <a:lnSpc>
                <a:spcPct val="100000"/>
              </a:lnSpc>
              <a:spcBef>
                <a:spcPts val="1000"/>
              </a:spcBef>
              <a:spcAft>
                <a:spcPts val="0"/>
              </a:spcAft>
              <a:buSzPts val="1440"/>
              <a:buNone/>
            </a:pPr>
            <a:r>
              <a:t/>
            </a:r>
            <a:endParaRPr/>
          </a:p>
        </p:txBody>
      </p:sp>
      <p:pic>
        <p:nvPicPr>
          <p:cNvPr descr="A diagram of a code&#10;&#10;Description automatically generated" id="186" name="Google Shape;186;p7"/>
          <p:cNvPicPr preferRelativeResize="0"/>
          <p:nvPr/>
        </p:nvPicPr>
        <p:blipFill rotWithShape="1">
          <a:blip r:embed="rId3">
            <a:alphaModFix/>
          </a:blip>
          <a:srcRect b="0" l="0" r="0" t="0"/>
          <a:stretch/>
        </p:blipFill>
        <p:spPr>
          <a:xfrm>
            <a:off x="1665042" y="4207486"/>
            <a:ext cx="5943234" cy="170381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641" name="Google Shape;641;p7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b="1" lang="en-US"/>
              <a:t>main():</a:t>
            </a:r>
            <a:r>
              <a:rPr lang="en-US"/>
              <a:t> It is a default signature which is predefined in the JVM. It is called by JVM to execute a program line by line and end the execution after completion of this method.</a:t>
            </a:r>
            <a:endParaRPr/>
          </a:p>
        </p:txBody>
      </p:sp>
      <p:pic>
        <p:nvPicPr>
          <p:cNvPr id="642" name="Google Shape;642;p70"/>
          <p:cNvPicPr preferRelativeResize="0"/>
          <p:nvPr/>
        </p:nvPicPr>
        <p:blipFill rotWithShape="1">
          <a:blip r:embed="rId3">
            <a:alphaModFix/>
          </a:blip>
          <a:srcRect b="0" l="0" r="0" t="0"/>
          <a:stretch/>
        </p:blipFill>
        <p:spPr>
          <a:xfrm>
            <a:off x="0" y="3072271"/>
            <a:ext cx="6098446" cy="3464454"/>
          </a:xfrm>
          <a:prstGeom prst="rect">
            <a:avLst/>
          </a:prstGeom>
          <a:noFill/>
          <a:ln>
            <a:noFill/>
          </a:ln>
        </p:spPr>
      </p:pic>
      <p:pic>
        <p:nvPicPr>
          <p:cNvPr id="643" name="Google Shape;643;p70"/>
          <p:cNvPicPr preferRelativeResize="0"/>
          <p:nvPr/>
        </p:nvPicPr>
        <p:blipFill rotWithShape="1">
          <a:blip r:embed="rId4">
            <a:alphaModFix/>
          </a:blip>
          <a:srcRect b="0" l="0" r="0" t="0"/>
          <a:stretch/>
        </p:blipFill>
        <p:spPr>
          <a:xfrm>
            <a:off x="6366948" y="3283166"/>
            <a:ext cx="5825052" cy="1856686"/>
          </a:xfrm>
          <a:prstGeom prst="rect">
            <a:avLst/>
          </a:prstGeom>
          <a:noFill/>
          <a:ln>
            <a:noFill/>
          </a:ln>
        </p:spPr>
      </p:pic>
      <p:pic>
        <p:nvPicPr>
          <p:cNvPr id="644" name="Google Shape;644;p70"/>
          <p:cNvPicPr preferRelativeResize="0"/>
          <p:nvPr/>
        </p:nvPicPr>
        <p:blipFill rotWithShape="1">
          <a:blip r:embed="rId5">
            <a:alphaModFix/>
          </a:blip>
          <a:srcRect b="0" l="0" r="0" t="0"/>
          <a:stretch/>
        </p:blipFill>
        <p:spPr>
          <a:xfrm>
            <a:off x="7507759" y="6124575"/>
            <a:ext cx="5257800" cy="7334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8" name="Shape 648"/>
        <p:cNvGrpSpPr/>
        <p:nvPr/>
      </p:nvGrpSpPr>
      <p:grpSpPr>
        <a:xfrm>
          <a:off x="0" y="0"/>
          <a:ext cx="0" cy="0"/>
          <a:chOff x="0" y="0"/>
          <a:chExt cx="0" cy="0"/>
        </a:xfrm>
      </p:grpSpPr>
      <p:sp>
        <p:nvSpPr>
          <p:cNvPr id="649" name="Google Shape;649;p7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50" name="Google Shape;650;p7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cxnSp>
        <p:nvCxnSpPr>
          <p:cNvPr id="651" name="Google Shape;651;p71"/>
          <p:cNvCxnSpPr/>
          <p:nvPr/>
        </p:nvCxnSpPr>
        <p:spPr>
          <a:xfrm>
            <a:off x="5111313" y="0"/>
            <a:ext cx="1219200" cy="6858000"/>
          </a:xfrm>
          <a:prstGeom prst="straightConnector1">
            <a:avLst/>
          </a:prstGeom>
          <a:noFill/>
          <a:ln cap="flat" cmpd="sng" w="9525">
            <a:solidFill>
              <a:srgbClr val="6C911C"/>
            </a:solidFill>
            <a:prstDash val="solid"/>
            <a:round/>
            <a:headEnd len="sm" w="sm" type="none"/>
            <a:tailEnd len="sm" w="sm" type="none"/>
          </a:ln>
        </p:spPr>
      </p:cxnSp>
      <p:cxnSp>
        <p:nvCxnSpPr>
          <p:cNvPr id="652" name="Google Shape;652;p71"/>
          <p:cNvCxnSpPr/>
          <p:nvPr/>
        </p:nvCxnSpPr>
        <p:spPr>
          <a:xfrm flipH="1">
            <a:off x="3290979" y="3681413"/>
            <a:ext cx="4763558" cy="3176587"/>
          </a:xfrm>
          <a:prstGeom prst="straightConnector1">
            <a:avLst/>
          </a:prstGeom>
          <a:noFill/>
          <a:ln cap="flat" cmpd="sng" w="9525">
            <a:solidFill>
              <a:srgbClr val="7F7F7F">
                <a:alpha val="80000"/>
              </a:srgbClr>
            </a:solidFill>
            <a:prstDash val="solid"/>
            <a:round/>
            <a:headEnd len="sm" w="sm" type="none"/>
            <a:tailEnd len="sm" w="sm" type="none"/>
          </a:ln>
        </p:spPr>
      </p:cxnSp>
      <p:sp>
        <p:nvSpPr>
          <p:cNvPr id="653" name="Google Shape;653;p71"/>
          <p:cNvSpPr/>
          <p:nvPr/>
        </p:nvSpPr>
        <p:spPr>
          <a:xfrm>
            <a:off x="4482568"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54" name="Google Shape;654;p71"/>
          <p:cNvSpPr/>
          <p:nvPr/>
        </p:nvSpPr>
        <p:spPr>
          <a:xfrm>
            <a:off x="4904534"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55" name="Google Shape;655;p71"/>
          <p:cNvSpPr/>
          <p:nvPr/>
        </p:nvSpPr>
        <p:spPr>
          <a:xfrm>
            <a:off x="4233425" y="3048000"/>
            <a:ext cx="3259667" cy="3810000"/>
          </a:xfrm>
          <a:prstGeom prst="triangle">
            <a:avLst>
              <a:gd fmla="val 100000" name="adj"/>
            </a:avLst>
          </a:prstGeom>
          <a:solidFill>
            <a:schemeClr val="accent2">
              <a:alpha val="71372"/>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56" name="Google Shape;656;p71"/>
          <p:cNvSpPr/>
          <p:nvPr/>
        </p:nvSpPr>
        <p:spPr>
          <a:xfrm>
            <a:off x="4635592"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57" name="Google Shape;657;p71"/>
          <p:cNvSpPr/>
          <p:nvPr/>
        </p:nvSpPr>
        <p:spPr>
          <a:xfrm>
            <a:off x="5672758" y="3589867"/>
            <a:ext cx="1817159" cy="3268133"/>
          </a:xfrm>
          <a:prstGeom prst="triangle">
            <a:avLst>
              <a:gd fmla="val 100000" name="adj"/>
            </a:avLst>
          </a:prstGeom>
          <a:solidFill>
            <a:schemeClr val="accent1">
              <a:alpha val="8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58" name="Google Shape;658;p71"/>
          <p:cNvSpPr/>
          <p:nvPr/>
        </p:nvSpPr>
        <p:spPr>
          <a:xfrm>
            <a:off x="6197631" y="-8467"/>
            <a:ext cx="5994369" cy="6866467"/>
          </a:xfrm>
          <a:custGeom>
            <a:rect b="b" l="l" r="r" t="t"/>
            <a:pathLst>
              <a:path extrusionOk="0" h="6866467" w="5994369">
                <a:moveTo>
                  <a:pt x="0" y="0"/>
                </a:moveTo>
                <a:lnTo>
                  <a:pt x="1249825" y="0"/>
                </a:lnTo>
                <a:lnTo>
                  <a:pt x="1249825" y="8467"/>
                </a:lnTo>
                <a:lnTo>
                  <a:pt x="5994369" y="8467"/>
                </a:lnTo>
                <a:lnTo>
                  <a:pt x="5994369" y="6866467"/>
                </a:lnTo>
                <a:lnTo>
                  <a:pt x="1249825" y="6866467"/>
                </a:lnTo>
                <a:lnTo>
                  <a:pt x="1109382" y="6866467"/>
                </a:lnTo>
                <a:close/>
              </a:path>
            </a:pathLst>
          </a:custGeom>
          <a:solidFill>
            <a:srgbClr val="3F781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59" name="Google Shape;659;p71"/>
          <p:cNvSpPr txBox="1"/>
          <p:nvPr>
            <p:ph type="title"/>
          </p:nvPr>
        </p:nvSpPr>
        <p:spPr>
          <a:xfrm>
            <a:off x="7181723" y="609600"/>
            <a:ext cx="4512989" cy="222773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Trebuchet MS"/>
              <a:buNone/>
            </a:pPr>
            <a:r>
              <a:rPr b="1" lang="en-US">
                <a:solidFill>
                  <a:srgbClr val="FFFFFF"/>
                </a:solidFill>
              </a:rPr>
              <a:t>String args[]</a:t>
            </a:r>
            <a:endParaRPr>
              <a:solidFill>
                <a:srgbClr val="FFFFFF"/>
              </a:solidFill>
            </a:endParaRPr>
          </a:p>
        </p:txBody>
      </p:sp>
      <p:pic>
        <p:nvPicPr>
          <p:cNvPr id="660" name="Google Shape;660;p71"/>
          <p:cNvPicPr preferRelativeResize="0"/>
          <p:nvPr/>
        </p:nvPicPr>
        <p:blipFill rotWithShape="1">
          <a:blip r:embed="rId3">
            <a:alphaModFix/>
          </a:blip>
          <a:srcRect b="0" l="0" r="0" t="0"/>
          <a:stretch/>
        </p:blipFill>
        <p:spPr>
          <a:xfrm>
            <a:off x="757251" y="2523719"/>
            <a:ext cx="3856774" cy="1899461"/>
          </a:xfrm>
          <a:prstGeom prst="rect">
            <a:avLst/>
          </a:prstGeom>
          <a:noFill/>
          <a:ln>
            <a:noFill/>
          </a:ln>
        </p:spPr>
      </p:pic>
      <p:sp>
        <p:nvSpPr>
          <p:cNvPr id="661" name="Google Shape;661;p71"/>
          <p:cNvSpPr txBox="1"/>
          <p:nvPr>
            <p:ph idx="1" type="body"/>
          </p:nvPr>
        </p:nvSpPr>
        <p:spPr>
          <a:xfrm>
            <a:off x="7181725" y="2837329"/>
            <a:ext cx="4512988" cy="331793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360"/>
              <a:buChar char="►"/>
            </a:pPr>
            <a:r>
              <a:rPr lang="en-US" sz="1700">
                <a:solidFill>
                  <a:srgbClr val="FFFFFF"/>
                </a:solidFill>
              </a:rPr>
              <a:t>The main() method also accepts some data from the user. It accepts a group of strings, which is called a string array.</a:t>
            </a:r>
            <a:endParaRPr/>
          </a:p>
          <a:p>
            <a:pPr indent="-342900" lvl="0" marL="342900" rtl="0" algn="l">
              <a:lnSpc>
                <a:spcPct val="100000"/>
              </a:lnSpc>
              <a:spcBef>
                <a:spcPts val="1000"/>
              </a:spcBef>
              <a:spcAft>
                <a:spcPts val="0"/>
              </a:spcAft>
              <a:buSzPts val="1360"/>
              <a:buChar char="►"/>
            </a:pPr>
            <a:r>
              <a:rPr lang="en-US" sz="1700">
                <a:solidFill>
                  <a:srgbClr val="FFFFFF"/>
                </a:solidFill>
              </a:rPr>
              <a:t> It is used to hold the command line arguments in the form of string values.</a:t>
            </a:r>
            <a:endParaRPr/>
          </a:p>
          <a:p>
            <a:pPr indent="-342900" lvl="0" marL="342900" rtl="0" algn="l">
              <a:lnSpc>
                <a:spcPct val="100000"/>
              </a:lnSpc>
              <a:spcBef>
                <a:spcPts val="1000"/>
              </a:spcBef>
              <a:spcAft>
                <a:spcPts val="0"/>
              </a:spcAft>
              <a:buSzPts val="1360"/>
              <a:buChar char="►"/>
            </a:pPr>
            <a:r>
              <a:rPr lang="en-US" sz="1700">
                <a:solidFill>
                  <a:srgbClr val="FFFFFF"/>
                </a:solidFill>
              </a:rPr>
              <a:t>These arguments are stored into args[] array, so the name args[] is generally used for it.</a:t>
            </a:r>
            <a:endParaRPr/>
          </a:p>
          <a:p>
            <a:pPr indent="-256540" lvl="0" marL="342900" rtl="0" algn="l">
              <a:lnSpc>
                <a:spcPct val="100000"/>
              </a:lnSpc>
              <a:spcBef>
                <a:spcPts val="1000"/>
              </a:spcBef>
              <a:spcAft>
                <a:spcPts val="0"/>
              </a:spcAft>
              <a:buSzPts val="1360"/>
              <a:buNone/>
            </a:pPr>
            <a:r>
              <a:t/>
            </a:r>
            <a:endParaRPr sz="1700">
              <a:solidFill>
                <a:srgbClr val="FFFFFF"/>
              </a:solidFill>
            </a:endParaRPr>
          </a:p>
          <a:p>
            <a:pPr indent="-342900" lvl="0" marL="342900" rtl="0" algn="l">
              <a:lnSpc>
                <a:spcPct val="100000"/>
              </a:lnSpc>
              <a:spcBef>
                <a:spcPts val="1000"/>
              </a:spcBef>
              <a:spcAft>
                <a:spcPts val="0"/>
              </a:spcAft>
              <a:buSzPts val="1360"/>
              <a:buNone/>
            </a:pPr>
            <a:r>
              <a:rPr b="1" lang="en-US" sz="1700">
                <a:solidFill>
                  <a:srgbClr val="FFFFFF"/>
                </a:solidFill>
              </a:rPr>
              <a:t>Method Declaration</a:t>
            </a:r>
            <a:endParaRPr/>
          </a:p>
          <a:p>
            <a:pPr indent="-256540" lvl="0" marL="342900" rtl="0" algn="l">
              <a:lnSpc>
                <a:spcPct val="100000"/>
              </a:lnSpc>
              <a:spcBef>
                <a:spcPts val="1000"/>
              </a:spcBef>
              <a:spcAft>
                <a:spcPts val="0"/>
              </a:spcAft>
              <a:buSzPts val="1360"/>
              <a:buNone/>
            </a:pPr>
            <a:r>
              <a:t/>
            </a:r>
            <a:endParaRPr b="1" sz="1700">
              <a:solidFill>
                <a:srgbClr val="FFFFFF"/>
              </a:solidFill>
            </a:endParaRPr>
          </a:p>
          <a:p>
            <a:pPr indent="-256540" lvl="0" marL="342900" rtl="0" algn="l">
              <a:lnSpc>
                <a:spcPct val="100000"/>
              </a:lnSpc>
              <a:spcBef>
                <a:spcPts val="1000"/>
              </a:spcBef>
              <a:spcAft>
                <a:spcPts val="0"/>
              </a:spcAft>
              <a:buSzPts val="1360"/>
              <a:buNone/>
            </a:pPr>
            <a:r>
              <a:t/>
            </a:r>
            <a:endParaRPr sz="17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667" name="Google Shape;667;p7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1440"/>
              <a:buChar char="►"/>
            </a:pPr>
            <a:r>
              <a:rPr b="1" lang="en-US"/>
              <a:t>Access Specifier:</a:t>
            </a:r>
            <a:r>
              <a:rPr lang="en-US"/>
              <a:t> Access specifier or modifier is the access type of the method. It specifies the visibility of the method. Java provides </a:t>
            </a:r>
            <a:r>
              <a:rPr b="1" lang="en-US"/>
              <a:t>four</a:t>
            </a:r>
            <a:r>
              <a:rPr lang="en-US"/>
              <a:t> types of access specifier:</a:t>
            </a:r>
            <a:endParaRPr/>
          </a:p>
          <a:p>
            <a:pPr indent="-342900" lvl="0" marL="342900" rtl="0" algn="l">
              <a:lnSpc>
                <a:spcPct val="100000"/>
              </a:lnSpc>
              <a:spcBef>
                <a:spcPts val="1000"/>
              </a:spcBef>
              <a:spcAft>
                <a:spcPts val="0"/>
              </a:spcAft>
              <a:buSzPts val="1440"/>
              <a:buChar char="►"/>
            </a:pPr>
            <a:r>
              <a:rPr b="1" lang="en-US"/>
              <a:t>Public:</a:t>
            </a:r>
            <a:r>
              <a:rPr lang="en-US"/>
              <a:t> The method is accessible by all classes when we use public specifier in our application.</a:t>
            </a:r>
            <a:endParaRPr/>
          </a:p>
          <a:p>
            <a:pPr indent="-342900" lvl="0" marL="342900" rtl="0" algn="l">
              <a:lnSpc>
                <a:spcPct val="100000"/>
              </a:lnSpc>
              <a:spcBef>
                <a:spcPts val="1000"/>
              </a:spcBef>
              <a:spcAft>
                <a:spcPts val="0"/>
              </a:spcAft>
              <a:buSzPts val="1440"/>
              <a:buChar char="►"/>
            </a:pPr>
            <a:r>
              <a:rPr b="1" lang="en-US"/>
              <a:t>Private:</a:t>
            </a:r>
            <a:r>
              <a:rPr lang="en-US"/>
              <a:t> When we use a private access specifier, the method is accessible only in the classes in which it is defined.</a:t>
            </a:r>
            <a:endParaRPr/>
          </a:p>
          <a:p>
            <a:pPr indent="-342900" lvl="0" marL="342900" rtl="0" algn="l">
              <a:lnSpc>
                <a:spcPct val="100000"/>
              </a:lnSpc>
              <a:spcBef>
                <a:spcPts val="1000"/>
              </a:spcBef>
              <a:spcAft>
                <a:spcPts val="0"/>
              </a:spcAft>
              <a:buSzPts val="1440"/>
              <a:buChar char="►"/>
            </a:pPr>
            <a:r>
              <a:rPr b="1" lang="en-US"/>
              <a:t>Protected:</a:t>
            </a:r>
            <a:r>
              <a:rPr lang="en-US"/>
              <a:t> When we use protected access specifier, the method is accessible within the same package or subclasses in a different package.</a:t>
            </a:r>
            <a:endParaRPr/>
          </a:p>
          <a:p>
            <a:pPr indent="-342900" lvl="0" marL="342900" rtl="0" algn="l">
              <a:lnSpc>
                <a:spcPct val="100000"/>
              </a:lnSpc>
              <a:spcBef>
                <a:spcPts val="1000"/>
              </a:spcBef>
              <a:spcAft>
                <a:spcPts val="0"/>
              </a:spcAft>
              <a:buSzPts val="1440"/>
              <a:buChar char="►"/>
            </a:pPr>
            <a:r>
              <a:rPr b="1" lang="en-US"/>
              <a:t>Default:</a:t>
            </a:r>
            <a:r>
              <a:rPr lang="en-US"/>
              <a:t> When we do not use any access specifier in the method declaration, Java uses default access specifier by default. It is visible only from the same package only.</a:t>
            </a:r>
            <a:endParaRPr/>
          </a:p>
          <a:p>
            <a:pPr indent="-251459" lvl="0" marL="342900" rtl="0" algn="l">
              <a:lnSpc>
                <a:spcPct val="100000"/>
              </a:lnSpc>
              <a:spcBef>
                <a:spcPts val="1000"/>
              </a:spcBef>
              <a:spcAft>
                <a:spcPts val="0"/>
              </a:spcAft>
              <a:buSzPts val="144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 name="Shape 671"/>
        <p:cNvGrpSpPr/>
        <p:nvPr/>
      </p:nvGrpSpPr>
      <p:grpSpPr>
        <a:xfrm>
          <a:off x="0" y="0"/>
          <a:ext cx="0" cy="0"/>
          <a:chOff x="0" y="0"/>
          <a:chExt cx="0" cy="0"/>
        </a:xfrm>
      </p:grpSpPr>
      <p:sp>
        <p:nvSpPr>
          <p:cNvPr id="672" name="Google Shape;672;p7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73" name="Google Shape;673;p73"/>
          <p:cNvSpPr txBox="1"/>
          <p:nvPr>
            <p:ph type="title"/>
          </p:nvPr>
        </p:nvSpPr>
        <p:spPr>
          <a:xfrm>
            <a:off x="1043950" y="1179151"/>
            <a:ext cx="3300646" cy="446388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Types of Method</a:t>
            </a:r>
            <a:br>
              <a:rPr lang="en-US"/>
            </a:br>
            <a:endParaRPr/>
          </a:p>
        </p:txBody>
      </p:sp>
      <p:sp>
        <p:nvSpPr>
          <p:cNvPr id="674" name="Google Shape;674;p73"/>
          <p:cNvSpPr/>
          <p:nvPr/>
        </p:nvSpPr>
        <p:spPr>
          <a:xfrm>
            <a:off x="0" y="4013200"/>
            <a:ext cx="448733" cy="2844800"/>
          </a:xfrm>
          <a:prstGeom prst="triangle">
            <a:avLst>
              <a:gd fmla="val 0" name="adj"/>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cxnSp>
        <p:nvCxnSpPr>
          <p:cNvPr id="675" name="Google Shape;675;p73"/>
          <p:cNvCxnSpPr/>
          <p:nvPr/>
        </p:nvCxnSpPr>
        <p:spPr>
          <a:xfrm>
            <a:off x="4656670" y="1442595"/>
            <a:ext cx="0" cy="3937000"/>
          </a:xfrm>
          <a:prstGeom prst="straightConnector1">
            <a:avLst/>
          </a:prstGeom>
          <a:noFill/>
          <a:ln cap="rnd" cmpd="sng" w="12700">
            <a:solidFill>
              <a:schemeClr val="accent1"/>
            </a:solidFill>
            <a:prstDash val="solid"/>
            <a:round/>
            <a:headEnd len="sm" w="sm" type="none"/>
            <a:tailEnd len="sm" w="sm" type="none"/>
          </a:ln>
        </p:spPr>
      </p:cxnSp>
      <p:sp>
        <p:nvSpPr>
          <p:cNvPr id="676" name="Google Shape;676;p73"/>
          <p:cNvSpPr txBox="1"/>
          <p:nvPr>
            <p:ph idx="1" type="body"/>
          </p:nvPr>
        </p:nvSpPr>
        <p:spPr>
          <a:xfrm>
            <a:off x="4978918" y="1109145"/>
            <a:ext cx="6341016" cy="4603900"/>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SzPts val="1440"/>
              <a:buChar char="►"/>
            </a:pPr>
            <a:r>
              <a:rPr lang="en-US"/>
              <a:t>Predefined Method</a:t>
            </a:r>
            <a:endParaRPr/>
          </a:p>
          <a:p>
            <a:pPr indent="-342900" lvl="0" marL="342900" rtl="0" algn="l">
              <a:lnSpc>
                <a:spcPct val="90000"/>
              </a:lnSpc>
              <a:spcBef>
                <a:spcPts val="1000"/>
              </a:spcBef>
              <a:spcAft>
                <a:spcPts val="0"/>
              </a:spcAft>
              <a:buSzPts val="1440"/>
              <a:buChar char="►"/>
            </a:pPr>
            <a:r>
              <a:rPr lang="en-US"/>
              <a:t>User-defined Method</a:t>
            </a:r>
            <a:endParaRPr/>
          </a:p>
          <a:p>
            <a:pPr indent="-342900" lvl="0" marL="342900" rtl="0" algn="l">
              <a:lnSpc>
                <a:spcPct val="90000"/>
              </a:lnSpc>
              <a:spcBef>
                <a:spcPts val="1000"/>
              </a:spcBef>
              <a:spcAft>
                <a:spcPts val="0"/>
              </a:spcAft>
              <a:buSzPts val="1440"/>
              <a:buNone/>
            </a:pPr>
            <a:r>
              <a:rPr b="1" lang="en-US"/>
              <a:t>Predefined Method</a:t>
            </a:r>
            <a:endParaRPr/>
          </a:p>
          <a:p>
            <a:pPr indent="-342900" lvl="0" marL="342900" rtl="0" algn="l">
              <a:lnSpc>
                <a:spcPct val="90000"/>
              </a:lnSpc>
              <a:spcBef>
                <a:spcPts val="1000"/>
              </a:spcBef>
              <a:spcAft>
                <a:spcPts val="0"/>
              </a:spcAft>
              <a:buSzPts val="1440"/>
              <a:buChar char="►"/>
            </a:pPr>
            <a:r>
              <a:rPr lang="en-US"/>
              <a:t>In Java, predefined methods are the method that is already defined in the Java class libraries is known as predefined methods. </a:t>
            </a:r>
            <a:endParaRPr/>
          </a:p>
          <a:p>
            <a:pPr indent="-342900" lvl="0" marL="342900" rtl="0" algn="l">
              <a:lnSpc>
                <a:spcPct val="90000"/>
              </a:lnSpc>
              <a:spcBef>
                <a:spcPts val="1000"/>
              </a:spcBef>
              <a:spcAft>
                <a:spcPts val="0"/>
              </a:spcAft>
              <a:buSzPts val="1440"/>
              <a:buChar char="►"/>
            </a:pPr>
            <a:r>
              <a:rPr lang="en-US"/>
              <a:t>It is also known as the </a:t>
            </a:r>
            <a:r>
              <a:rPr b="1" lang="en-US"/>
              <a:t>standard library method</a:t>
            </a:r>
            <a:r>
              <a:rPr lang="en-US"/>
              <a:t> or </a:t>
            </a:r>
            <a:r>
              <a:rPr b="1" lang="en-US"/>
              <a:t>built-in method</a:t>
            </a:r>
            <a:r>
              <a:rPr lang="en-US"/>
              <a:t>. We can directly use these methods just by calling them in the program at any point.</a:t>
            </a:r>
            <a:endParaRPr/>
          </a:p>
          <a:p>
            <a:pPr indent="-342900" lvl="0" marL="342900" rtl="0" algn="l">
              <a:lnSpc>
                <a:spcPct val="90000"/>
              </a:lnSpc>
              <a:spcBef>
                <a:spcPts val="1000"/>
              </a:spcBef>
              <a:spcAft>
                <a:spcPts val="0"/>
              </a:spcAft>
              <a:buSzPts val="1440"/>
              <a:buChar char="►"/>
            </a:pPr>
            <a:r>
              <a:rPr lang="en-US"/>
              <a:t> Some pre-defined methods are </a:t>
            </a:r>
            <a:r>
              <a:rPr b="1" lang="en-US"/>
              <a:t>length(), equals(), compareTo(),</a:t>
            </a:r>
            <a:r>
              <a:rPr lang="en-US"/>
              <a:t> etc. </a:t>
            </a:r>
            <a:endParaRPr/>
          </a:p>
          <a:p>
            <a:pPr indent="-342900" lvl="0" marL="342900" rtl="0" algn="l">
              <a:lnSpc>
                <a:spcPct val="90000"/>
              </a:lnSpc>
              <a:spcBef>
                <a:spcPts val="1000"/>
              </a:spcBef>
              <a:spcAft>
                <a:spcPts val="0"/>
              </a:spcAft>
              <a:buSzPts val="1440"/>
              <a:buChar char="►"/>
            </a:pPr>
            <a:r>
              <a:rPr lang="en-US"/>
              <a:t>Each and every predefined method is defined inside a class</a:t>
            </a:r>
            <a:endParaRPr/>
          </a:p>
          <a:p>
            <a:pPr indent="-251459" lvl="0" marL="342900" rtl="0" algn="l">
              <a:lnSpc>
                <a:spcPct val="90000"/>
              </a:lnSpc>
              <a:spcBef>
                <a:spcPts val="1000"/>
              </a:spcBef>
              <a:spcAft>
                <a:spcPts val="0"/>
              </a:spcAft>
              <a:buSzPts val="1440"/>
              <a:buNone/>
            </a:pPr>
            <a:r>
              <a:t/>
            </a:r>
            <a:endParaRPr/>
          </a:p>
        </p:txBody>
      </p:sp>
      <p:sp>
        <p:nvSpPr>
          <p:cNvPr id="677" name="Google Shape;677;p73"/>
          <p:cNvSpPr/>
          <p:nvPr/>
        </p:nvSpPr>
        <p:spPr>
          <a:xfrm flipH="1" rot="10800000">
            <a:off x="11364139" y="0"/>
            <a:ext cx="842596" cy="4616289"/>
          </a:xfrm>
          <a:prstGeom prst="triangle">
            <a:avLst>
              <a:gd fmla="val 100000" name="adj"/>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1" name="Shape 681"/>
        <p:cNvGrpSpPr/>
        <p:nvPr/>
      </p:nvGrpSpPr>
      <p:grpSpPr>
        <a:xfrm>
          <a:off x="0" y="0"/>
          <a:ext cx="0" cy="0"/>
          <a:chOff x="0" y="0"/>
          <a:chExt cx="0" cy="0"/>
        </a:xfrm>
      </p:grpSpPr>
      <p:sp>
        <p:nvSpPr>
          <p:cNvPr id="682" name="Google Shape;682;p7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683" name="Google Shape;683;p74"/>
          <p:cNvSpPr/>
          <p:nvPr/>
        </p:nvSpPr>
        <p:spPr>
          <a:xfrm>
            <a:off x="677332" y="2160589"/>
            <a:ext cx="4410718" cy="3880773"/>
          </a:xfrm>
          <a:prstGeom prst="rect">
            <a:avLst/>
          </a:prstGeom>
          <a:noFill/>
          <a:ln>
            <a:noFill/>
          </a:ln>
        </p:spPr>
        <p:txBody>
          <a:bodyPr anchorCtr="0" anchor="t" bIns="45700" lIns="91425" spcFirstLastPara="1" rIns="91425" wrap="square" tIns="45700">
            <a:normAutofit/>
          </a:bodyPr>
          <a:lstStyle/>
          <a:p>
            <a:pPr indent="-91440" lvl="0" marL="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Trebuchet MS"/>
                <a:ea typeface="Trebuchet MS"/>
                <a:cs typeface="Trebuchet MS"/>
                <a:sym typeface="Trebuchet MS"/>
              </a:rPr>
              <a:t>we have used three predefined methods </a:t>
            </a:r>
            <a:r>
              <a:rPr b="1" i="0" lang="en-US" sz="1800" u="none" cap="none" strike="noStrike">
                <a:solidFill>
                  <a:srgbClr val="3F3F3F"/>
                </a:solidFill>
                <a:latin typeface="Trebuchet MS"/>
                <a:ea typeface="Trebuchet MS"/>
                <a:cs typeface="Trebuchet MS"/>
                <a:sym typeface="Trebuchet MS"/>
              </a:rPr>
              <a:t>main(), print(),</a:t>
            </a:r>
            <a:r>
              <a:rPr b="0" i="0" lang="en-US" sz="1800" u="none" cap="none" strike="noStrike">
                <a:solidFill>
                  <a:srgbClr val="3F3F3F"/>
                </a:solidFill>
                <a:latin typeface="Trebuchet MS"/>
                <a:ea typeface="Trebuchet MS"/>
                <a:cs typeface="Trebuchet MS"/>
                <a:sym typeface="Trebuchet MS"/>
              </a:rPr>
              <a:t> and </a:t>
            </a:r>
            <a:r>
              <a:rPr b="1" i="0" lang="en-US" sz="1800" u="none" cap="none" strike="noStrike">
                <a:solidFill>
                  <a:srgbClr val="3F3F3F"/>
                </a:solidFill>
                <a:latin typeface="Trebuchet MS"/>
                <a:ea typeface="Trebuchet MS"/>
                <a:cs typeface="Trebuchet MS"/>
                <a:sym typeface="Trebuchet MS"/>
              </a:rPr>
              <a:t>max()</a:t>
            </a:r>
            <a:r>
              <a:rPr b="0" i="0" lang="en-US" sz="1800" u="none" cap="none" strike="noStrike">
                <a:solidFill>
                  <a:srgbClr val="3F3F3F"/>
                </a:solidFill>
                <a:latin typeface="Trebuchet MS"/>
                <a:ea typeface="Trebuchet MS"/>
                <a:cs typeface="Trebuchet MS"/>
                <a:sym typeface="Trebuchet MS"/>
              </a:rPr>
              <a:t>. We have used these methods directly without declaration because they are predefined. </a:t>
            </a:r>
            <a:endParaRPr b="0" i="0" sz="1400" u="none" cap="none" strike="noStrike">
              <a:solidFill>
                <a:srgbClr val="000000"/>
              </a:solidFill>
              <a:latin typeface="Arial"/>
              <a:ea typeface="Arial"/>
              <a:cs typeface="Arial"/>
              <a:sym typeface="Arial"/>
            </a:endParaRPr>
          </a:p>
          <a:p>
            <a:pPr indent="-91440" lvl="0" marL="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Trebuchet MS"/>
                <a:ea typeface="Trebuchet MS"/>
                <a:cs typeface="Trebuchet MS"/>
                <a:sym typeface="Trebuchet MS"/>
              </a:rPr>
              <a:t>The print() method is a method of </a:t>
            </a:r>
            <a:r>
              <a:rPr b="1" i="0" lang="en-US" sz="1800" u="none" cap="none" strike="noStrike">
                <a:solidFill>
                  <a:srgbClr val="3F3F3F"/>
                </a:solidFill>
                <a:latin typeface="Trebuchet MS"/>
                <a:ea typeface="Trebuchet MS"/>
                <a:cs typeface="Trebuchet MS"/>
                <a:sym typeface="Trebuchet MS"/>
              </a:rPr>
              <a:t>PrintStream</a:t>
            </a:r>
            <a:r>
              <a:rPr b="0" i="0" lang="en-US" sz="1800" u="none" cap="none" strike="noStrike">
                <a:solidFill>
                  <a:srgbClr val="3F3F3F"/>
                </a:solidFill>
                <a:latin typeface="Trebuchet MS"/>
                <a:ea typeface="Trebuchet MS"/>
                <a:cs typeface="Trebuchet MS"/>
                <a:sym typeface="Trebuchet MS"/>
              </a:rPr>
              <a:t> class that prints the result on the console. The max() method is a method of the </a:t>
            </a:r>
            <a:r>
              <a:rPr b="1" i="0" lang="en-US" sz="1800" u="none" cap="none" strike="noStrike">
                <a:solidFill>
                  <a:srgbClr val="3F3F3F"/>
                </a:solidFill>
                <a:latin typeface="Trebuchet MS"/>
                <a:ea typeface="Trebuchet MS"/>
                <a:cs typeface="Trebuchet MS"/>
                <a:sym typeface="Trebuchet MS"/>
              </a:rPr>
              <a:t>Math</a:t>
            </a:r>
            <a:r>
              <a:rPr b="0" i="0" lang="en-US" sz="1800" u="none" cap="none" strike="noStrike">
                <a:solidFill>
                  <a:srgbClr val="3F3F3F"/>
                </a:solidFill>
                <a:latin typeface="Trebuchet MS"/>
                <a:ea typeface="Trebuchet MS"/>
                <a:cs typeface="Trebuchet MS"/>
                <a:sym typeface="Trebuchet MS"/>
              </a:rPr>
              <a:t> class that returns the greater of two numbers.</a:t>
            </a:r>
            <a:endParaRPr b="0" i="0" sz="1400" u="none" cap="none" strike="noStrike">
              <a:solidFill>
                <a:srgbClr val="000000"/>
              </a:solidFill>
              <a:latin typeface="Arial"/>
              <a:ea typeface="Arial"/>
              <a:cs typeface="Arial"/>
              <a:sym typeface="Arial"/>
            </a:endParaRPr>
          </a:p>
        </p:txBody>
      </p:sp>
      <p:pic>
        <p:nvPicPr>
          <p:cNvPr id="684" name="Google Shape;684;p74"/>
          <p:cNvPicPr preferRelativeResize="0"/>
          <p:nvPr>
            <p:ph idx="1" type="body"/>
          </p:nvPr>
        </p:nvPicPr>
        <p:blipFill rotWithShape="1">
          <a:blip r:embed="rId3">
            <a:alphaModFix/>
          </a:blip>
          <a:srcRect b="0" l="0" r="0" t="0"/>
          <a:stretch/>
        </p:blipFill>
        <p:spPr>
          <a:xfrm>
            <a:off x="5324071" y="2210067"/>
            <a:ext cx="3944549" cy="1725740"/>
          </a:xfrm>
          <a:prstGeom prst="rect">
            <a:avLst/>
          </a:prstGeom>
          <a:noFill/>
          <a:ln>
            <a:noFill/>
          </a:ln>
        </p:spPr>
      </p:pic>
      <p:pic>
        <p:nvPicPr>
          <p:cNvPr id="685" name="Google Shape;685;p74"/>
          <p:cNvPicPr preferRelativeResize="0"/>
          <p:nvPr/>
        </p:nvPicPr>
        <p:blipFill rotWithShape="1">
          <a:blip r:embed="rId4">
            <a:alphaModFix/>
          </a:blip>
          <a:srcRect b="0" l="0" r="0" t="0"/>
          <a:stretch/>
        </p:blipFill>
        <p:spPr>
          <a:xfrm>
            <a:off x="5324072" y="4635018"/>
            <a:ext cx="3944549" cy="98613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9" name="Shape 689"/>
        <p:cNvGrpSpPr/>
        <p:nvPr/>
      </p:nvGrpSpPr>
      <p:grpSpPr>
        <a:xfrm>
          <a:off x="0" y="0"/>
          <a:ext cx="0" cy="0"/>
          <a:chOff x="0" y="0"/>
          <a:chExt cx="0" cy="0"/>
        </a:xfrm>
      </p:grpSpPr>
      <p:sp>
        <p:nvSpPr>
          <p:cNvPr id="690" name="Google Shape;690;p7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User-defined Method</a:t>
            </a:r>
            <a:br>
              <a:rPr lang="en-US"/>
            </a:br>
            <a:endParaRPr/>
          </a:p>
        </p:txBody>
      </p:sp>
      <p:sp>
        <p:nvSpPr>
          <p:cNvPr id="691" name="Google Shape;691;p75"/>
          <p:cNvSpPr txBox="1"/>
          <p:nvPr>
            <p:ph idx="1" type="body"/>
          </p:nvPr>
        </p:nvSpPr>
        <p:spPr>
          <a:xfrm>
            <a:off x="677332" y="2160589"/>
            <a:ext cx="441071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Char char="►"/>
            </a:pPr>
            <a:r>
              <a:rPr lang="en-US"/>
              <a:t>The method written by the user or programmer is known as </a:t>
            </a:r>
            <a:r>
              <a:rPr b="1" lang="en-US"/>
              <a:t>a user-defined</a:t>
            </a:r>
            <a:r>
              <a:rPr lang="en-US"/>
              <a:t> method. These methods are modified according to the requirement</a:t>
            </a:r>
            <a:endParaRPr/>
          </a:p>
        </p:txBody>
      </p:sp>
      <p:pic>
        <p:nvPicPr>
          <p:cNvPr id="692" name="Google Shape;692;p75"/>
          <p:cNvPicPr preferRelativeResize="0"/>
          <p:nvPr/>
        </p:nvPicPr>
        <p:blipFill rotWithShape="1">
          <a:blip r:embed="rId3">
            <a:alphaModFix/>
          </a:blip>
          <a:srcRect b="0" l="0" r="0" t="0"/>
          <a:stretch/>
        </p:blipFill>
        <p:spPr>
          <a:xfrm>
            <a:off x="5324072" y="499872"/>
            <a:ext cx="6190594" cy="4754880"/>
          </a:xfrm>
          <a:prstGeom prst="rect">
            <a:avLst/>
          </a:prstGeom>
          <a:noFill/>
          <a:ln>
            <a:noFill/>
          </a:ln>
        </p:spPr>
      </p:pic>
      <p:pic>
        <p:nvPicPr>
          <p:cNvPr id="693" name="Google Shape;693;p75"/>
          <p:cNvPicPr preferRelativeResize="0"/>
          <p:nvPr/>
        </p:nvPicPr>
        <p:blipFill rotWithShape="1">
          <a:blip r:embed="rId4">
            <a:alphaModFix/>
          </a:blip>
          <a:srcRect b="0" l="0" r="0" t="0"/>
          <a:stretch/>
        </p:blipFill>
        <p:spPr>
          <a:xfrm>
            <a:off x="5897096" y="5557830"/>
            <a:ext cx="3944549" cy="118876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7" name="Shape 697"/>
        <p:cNvGrpSpPr/>
        <p:nvPr/>
      </p:nvGrpSpPr>
      <p:grpSpPr>
        <a:xfrm>
          <a:off x="0" y="0"/>
          <a:ext cx="0" cy="0"/>
          <a:chOff x="0" y="0"/>
          <a:chExt cx="0" cy="0"/>
        </a:xfrm>
      </p:grpSpPr>
      <p:sp>
        <p:nvSpPr>
          <p:cNvPr id="698" name="Google Shape;698;p76"/>
          <p:cNvSpPr txBox="1"/>
          <p:nvPr>
            <p:ph type="title"/>
          </p:nvPr>
        </p:nvSpPr>
        <p:spPr>
          <a:xfrm>
            <a:off x="676746" y="609600"/>
            <a:ext cx="3729076" cy="1320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Montserrat"/>
              <a:buNone/>
            </a:pPr>
            <a:r>
              <a:rPr b="0" i="0" lang="en-US">
                <a:latin typeface="Montserrat"/>
                <a:ea typeface="Montserrat"/>
                <a:cs typeface="Montserrat"/>
                <a:sym typeface="Montserrat"/>
              </a:rPr>
              <a:t>Constructors</a:t>
            </a:r>
            <a:br>
              <a:rPr b="0" i="0" lang="en-US">
                <a:latin typeface="Montserrat"/>
                <a:ea typeface="Montserrat"/>
                <a:cs typeface="Montserrat"/>
                <a:sym typeface="Montserrat"/>
              </a:rPr>
            </a:br>
            <a:endParaRPr/>
          </a:p>
        </p:txBody>
      </p:sp>
      <p:sp>
        <p:nvSpPr>
          <p:cNvPr id="699" name="Google Shape;699;p76"/>
          <p:cNvSpPr txBox="1"/>
          <p:nvPr>
            <p:ph idx="1" type="body"/>
          </p:nvPr>
        </p:nvSpPr>
        <p:spPr>
          <a:xfrm>
            <a:off x="685167" y="2160589"/>
            <a:ext cx="3720916" cy="356073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200"/>
              <a:buChar char="►"/>
            </a:pPr>
            <a:r>
              <a:rPr b="0" i="0" lang="en-US" sz="1500">
                <a:latin typeface="Times New Roman"/>
                <a:ea typeface="Times New Roman"/>
                <a:cs typeface="Times New Roman"/>
                <a:sym typeface="Times New Roman"/>
              </a:rPr>
              <a:t>In </a:t>
            </a:r>
            <a:r>
              <a:rPr b="0" i="0" lang="en-US" sz="1500" u="sng" strike="noStrike">
                <a:solidFill>
                  <a:schemeClr val="hlink"/>
                </a:solidFill>
                <a:latin typeface="Times New Roman"/>
                <a:ea typeface="Times New Roman"/>
                <a:cs typeface="Times New Roman"/>
                <a:sym typeface="Times New Roman"/>
                <a:hlinkClick r:id="rId3"/>
              </a:rPr>
              <a:t>Java</a:t>
            </a:r>
            <a:r>
              <a:rPr b="0" i="0" lang="en-US" sz="1500">
                <a:latin typeface="Times New Roman"/>
                <a:ea typeface="Times New Roman"/>
                <a:cs typeface="Times New Roman"/>
                <a:sym typeface="Times New Roman"/>
              </a:rPr>
              <a:t>, a constructor is a block of codes similar to the method. It is called when an instance of the </a:t>
            </a:r>
            <a:r>
              <a:rPr b="0" i="0" lang="en-US" sz="1500" u="sng" strike="noStrike">
                <a:solidFill>
                  <a:schemeClr val="hlink"/>
                </a:solidFill>
                <a:latin typeface="Times New Roman"/>
                <a:ea typeface="Times New Roman"/>
                <a:cs typeface="Times New Roman"/>
                <a:sym typeface="Times New Roman"/>
                <a:hlinkClick r:id="rId4"/>
              </a:rPr>
              <a:t>class</a:t>
            </a:r>
            <a:r>
              <a:rPr b="0" i="0" lang="en-US" sz="1500">
                <a:latin typeface="Times New Roman"/>
                <a:ea typeface="Times New Roman"/>
                <a:cs typeface="Times New Roman"/>
                <a:sym typeface="Times New Roman"/>
              </a:rPr>
              <a:t> is created. </a:t>
            </a:r>
            <a:endParaRPr/>
          </a:p>
          <a:p>
            <a:pPr indent="-342900" lvl="0" marL="342900" rtl="0" algn="l">
              <a:lnSpc>
                <a:spcPct val="90000"/>
              </a:lnSpc>
              <a:spcBef>
                <a:spcPts val="1000"/>
              </a:spcBef>
              <a:spcAft>
                <a:spcPts val="0"/>
              </a:spcAft>
              <a:buSzPts val="1200"/>
              <a:buChar char="►"/>
            </a:pPr>
            <a:r>
              <a:rPr b="0" i="0" lang="en-US" sz="1500">
                <a:latin typeface="Times New Roman"/>
                <a:ea typeface="Times New Roman"/>
                <a:cs typeface="Times New Roman"/>
                <a:sym typeface="Times New Roman"/>
              </a:rPr>
              <a:t>At the time of calling constructor, memory for the object is allocated in the memory.</a:t>
            </a:r>
            <a:endParaRPr/>
          </a:p>
          <a:p>
            <a:pPr indent="-342900" lvl="0" marL="342900" rtl="0" algn="l">
              <a:lnSpc>
                <a:spcPct val="90000"/>
              </a:lnSpc>
              <a:spcBef>
                <a:spcPts val="1000"/>
              </a:spcBef>
              <a:spcAft>
                <a:spcPts val="0"/>
              </a:spcAft>
              <a:buSzPts val="1200"/>
              <a:buChar char="►"/>
            </a:pPr>
            <a:r>
              <a:rPr b="0" i="0" lang="en-US" sz="1500">
                <a:latin typeface="Times New Roman"/>
                <a:ea typeface="Times New Roman"/>
                <a:cs typeface="Times New Roman"/>
                <a:sym typeface="Times New Roman"/>
              </a:rPr>
              <a:t>Every time an object is created using the new keyword, at least one constructor is called.</a:t>
            </a:r>
            <a:endParaRPr sz="1500">
              <a:latin typeface="Times New Roman"/>
              <a:ea typeface="Times New Roman"/>
              <a:cs typeface="Times New Roman"/>
              <a:sym typeface="Times New Roman"/>
            </a:endParaRPr>
          </a:p>
          <a:p>
            <a:pPr indent="-342900" lvl="0" marL="342900" rtl="0" algn="l">
              <a:lnSpc>
                <a:spcPct val="90000"/>
              </a:lnSpc>
              <a:spcBef>
                <a:spcPts val="1000"/>
              </a:spcBef>
              <a:spcAft>
                <a:spcPts val="0"/>
              </a:spcAft>
              <a:buSzPts val="1200"/>
              <a:buChar char="►"/>
            </a:pPr>
            <a:r>
              <a:rPr b="0" lang="en-US" sz="1500">
                <a:latin typeface="Times New Roman"/>
                <a:ea typeface="Times New Roman"/>
                <a:cs typeface="Times New Roman"/>
                <a:sym typeface="Times New Roman"/>
              </a:rPr>
              <a:t>It is called constructor because it constructs the values at the time of object creation. It is not necessary to write a constructor for a class. It is because Java compiler creates a default constructor if your class does not have any.</a:t>
            </a:r>
            <a:endParaRPr/>
          </a:p>
          <a:p>
            <a:pPr indent="-266700" lvl="0" marL="342900" rtl="0" algn="l">
              <a:lnSpc>
                <a:spcPct val="90000"/>
              </a:lnSpc>
              <a:spcBef>
                <a:spcPts val="1000"/>
              </a:spcBef>
              <a:spcAft>
                <a:spcPts val="0"/>
              </a:spcAft>
              <a:buSzPts val="1200"/>
              <a:buNone/>
            </a:pPr>
            <a:r>
              <a:t/>
            </a:r>
            <a:endParaRPr sz="1500"/>
          </a:p>
        </p:txBody>
      </p:sp>
      <p:pic>
        <p:nvPicPr>
          <p:cNvPr id="700" name="Google Shape;700;p76"/>
          <p:cNvPicPr preferRelativeResize="0"/>
          <p:nvPr/>
        </p:nvPicPr>
        <p:blipFill rotWithShape="1">
          <a:blip r:embed="rId5">
            <a:alphaModFix/>
          </a:blip>
          <a:srcRect b="0" l="0" r="0" t="0"/>
          <a:stretch/>
        </p:blipFill>
        <p:spPr>
          <a:xfrm>
            <a:off x="5909811" y="523736"/>
            <a:ext cx="4602747" cy="2306763"/>
          </a:xfrm>
          <a:prstGeom prst="rect">
            <a:avLst/>
          </a:prstGeom>
          <a:noFill/>
          <a:ln>
            <a:noFill/>
          </a:ln>
        </p:spPr>
      </p:pic>
      <p:pic>
        <p:nvPicPr>
          <p:cNvPr id="701" name="Google Shape;701;p76"/>
          <p:cNvPicPr preferRelativeResize="0"/>
          <p:nvPr/>
        </p:nvPicPr>
        <p:blipFill rotWithShape="1">
          <a:blip r:embed="rId6">
            <a:alphaModFix/>
          </a:blip>
          <a:srcRect b="0" l="0" r="0" t="0"/>
          <a:stretch/>
        </p:blipFill>
        <p:spPr>
          <a:xfrm>
            <a:off x="5710103" y="3273174"/>
            <a:ext cx="4648849" cy="2676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5" name="Shape 705"/>
        <p:cNvGrpSpPr/>
        <p:nvPr/>
      </p:nvGrpSpPr>
      <p:grpSpPr>
        <a:xfrm>
          <a:off x="0" y="0"/>
          <a:ext cx="0" cy="0"/>
          <a:chOff x="0" y="0"/>
          <a:chExt cx="0" cy="0"/>
        </a:xfrm>
      </p:grpSpPr>
      <p:sp>
        <p:nvSpPr>
          <p:cNvPr id="706" name="Google Shape;706;p7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707" name="Google Shape;707;p77"/>
          <p:cNvSpPr/>
          <p:nvPr/>
        </p:nvSpPr>
        <p:spPr>
          <a:xfrm>
            <a:off x="0" y="-3"/>
            <a:ext cx="4660126"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708" name="Google Shape;708;p77"/>
          <p:cNvSpPr/>
          <p:nvPr/>
        </p:nvSpPr>
        <p:spPr>
          <a:xfrm rot="10800000">
            <a:off x="4660127" y="-3"/>
            <a:ext cx="1056745" cy="6858001"/>
          </a:xfrm>
          <a:prstGeom prst="triangle">
            <a:avLst>
              <a:gd fmla="val 10000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709" name="Google Shape;709;p77"/>
          <p:cNvSpPr txBox="1"/>
          <p:nvPr>
            <p:ph type="title"/>
          </p:nvPr>
        </p:nvSpPr>
        <p:spPr>
          <a:xfrm>
            <a:off x="673754" y="643467"/>
            <a:ext cx="4203045" cy="137560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solidFill>
                <a:schemeClr val="lt1"/>
              </a:solidFill>
            </a:endParaRPr>
          </a:p>
        </p:txBody>
      </p:sp>
      <p:sp>
        <p:nvSpPr>
          <p:cNvPr id="710" name="Google Shape;710;p77"/>
          <p:cNvSpPr txBox="1"/>
          <p:nvPr>
            <p:ph idx="1" type="body"/>
          </p:nvPr>
        </p:nvSpPr>
        <p:spPr>
          <a:xfrm>
            <a:off x="673754" y="2160590"/>
            <a:ext cx="3973943" cy="344011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rPr b="0" i="0" lang="en-US">
                <a:solidFill>
                  <a:schemeClr val="lt1"/>
                </a:solidFill>
                <a:latin typeface="Montserrat"/>
                <a:ea typeface="Montserrat"/>
                <a:cs typeface="Montserrat"/>
                <a:sym typeface="Montserrat"/>
              </a:rPr>
              <a:t>Types of Java Constructors.</a:t>
            </a:r>
            <a:endParaRPr/>
          </a:p>
          <a:p>
            <a:pPr indent="0" lvl="0" marL="0" rtl="0" algn="l">
              <a:lnSpc>
                <a:spcPct val="125000"/>
              </a:lnSpc>
              <a:spcBef>
                <a:spcPts val="1000"/>
              </a:spcBef>
              <a:spcAft>
                <a:spcPts val="0"/>
              </a:spcAft>
              <a:buSzPts val="1440"/>
              <a:buNone/>
            </a:pPr>
            <a:r>
              <a:rPr b="1" i="0" lang="en-US">
                <a:solidFill>
                  <a:schemeClr val="dk1"/>
                </a:solidFill>
                <a:latin typeface="Verdana"/>
                <a:ea typeface="Verdana"/>
                <a:cs typeface="Verdana"/>
                <a:sym typeface="Verdana"/>
              </a:rPr>
              <a:t>Default Constructor</a:t>
            </a:r>
            <a:endParaRPr/>
          </a:p>
          <a:p>
            <a:pPr indent="-342900" lvl="0" marL="342900" rtl="0" algn="l">
              <a:lnSpc>
                <a:spcPct val="100000"/>
              </a:lnSpc>
              <a:spcBef>
                <a:spcPts val="1000"/>
              </a:spcBef>
              <a:spcAft>
                <a:spcPts val="0"/>
              </a:spcAft>
              <a:buSzPts val="1440"/>
              <a:buChar char="►"/>
            </a:pPr>
            <a:r>
              <a:rPr b="0" i="0" lang="en-US">
                <a:solidFill>
                  <a:srgbClr val="000000"/>
                </a:solidFill>
                <a:latin typeface="Verdana"/>
                <a:ea typeface="Verdana"/>
                <a:cs typeface="Verdana"/>
                <a:sym typeface="Verdana"/>
              </a:rPr>
              <a:t>If you do not create any constructor in the class, Java provides a default constructor that initializes the object.</a:t>
            </a:r>
            <a:endParaRPr/>
          </a:p>
          <a:p>
            <a:pPr indent="0" lvl="0" marL="0" rtl="0" algn="l">
              <a:lnSpc>
                <a:spcPct val="100000"/>
              </a:lnSpc>
              <a:spcBef>
                <a:spcPts val="1000"/>
              </a:spcBef>
              <a:spcAft>
                <a:spcPts val="0"/>
              </a:spcAft>
              <a:buSzPts val="1440"/>
              <a:buNone/>
            </a:pPr>
            <a:r>
              <a:rPr b="1" i="0" lang="en-US">
                <a:solidFill>
                  <a:schemeClr val="dk1"/>
                </a:solidFill>
                <a:latin typeface="Verdana"/>
                <a:ea typeface="Verdana"/>
                <a:cs typeface="Verdana"/>
                <a:sym typeface="Verdana"/>
              </a:rPr>
              <a:t>Parameterized Constructor</a:t>
            </a:r>
            <a:endParaRPr/>
          </a:p>
          <a:p>
            <a:pPr indent="-342900" lvl="0" marL="342900" rtl="0" algn="l">
              <a:lnSpc>
                <a:spcPct val="100000"/>
              </a:lnSpc>
              <a:spcBef>
                <a:spcPts val="1000"/>
              </a:spcBef>
              <a:spcAft>
                <a:spcPts val="0"/>
              </a:spcAft>
              <a:buSzPts val="1440"/>
              <a:buChar char="►"/>
            </a:pPr>
            <a:r>
              <a:rPr b="0" i="0" lang="en-US">
                <a:solidFill>
                  <a:srgbClr val="000000"/>
                </a:solidFill>
                <a:latin typeface="Verdana"/>
                <a:ea typeface="Verdana"/>
                <a:cs typeface="Verdana"/>
                <a:sym typeface="Verdana"/>
              </a:rPr>
              <a:t>A constructor with one or more arguments is called a parameterized constructor.</a:t>
            </a:r>
            <a:endParaRPr b="1" i="0">
              <a:solidFill>
                <a:schemeClr val="dk1"/>
              </a:solidFill>
              <a:latin typeface="Verdana"/>
              <a:ea typeface="Verdana"/>
              <a:cs typeface="Verdana"/>
              <a:sym typeface="Verdana"/>
            </a:endParaRPr>
          </a:p>
          <a:p>
            <a:pPr indent="-251459" lvl="0" marL="342900" rtl="0" algn="l">
              <a:lnSpc>
                <a:spcPct val="100000"/>
              </a:lnSpc>
              <a:spcBef>
                <a:spcPts val="1000"/>
              </a:spcBef>
              <a:spcAft>
                <a:spcPts val="0"/>
              </a:spcAft>
              <a:buSzPts val="1440"/>
              <a:buNone/>
            </a:pPr>
            <a:r>
              <a:t/>
            </a:r>
            <a:endParaRPr b="0" i="0">
              <a:solidFill>
                <a:srgbClr val="000000"/>
              </a:solidFill>
              <a:latin typeface="Verdana"/>
              <a:ea typeface="Verdana"/>
              <a:cs typeface="Verdana"/>
              <a:sym typeface="Verdana"/>
            </a:endParaRPr>
          </a:p>
          <a:p>
            <a:pPr indent="0" lvl="0" marL="0" rtl="0" algn="l">
              <a:lnSpc>
                <a:spcPct val="100000"/>
              </a:lnSpc>
              <a:spcBef>
                <a:spcPts val="1000"/>
              </a:spcBef>
              <a:spcAft>
                <a:spcPts val="0"/>
              </a:spcAft>
              <a:buSzPts val="1440"/>
              <a:buNone/>
            </a:pPr>
            <a:r>
              <a:t/>
            </a:r>
            <a:endParaRPr b="0" i="0">
              <a:solidFill>
                <a:schemeClr val="lt1"/>
              </a:solidFill>
              <a:latin typeface="Montserrat"/>
              <a:ea typeface="Montserrat"/>
              <a:cs typeface="Montserrat"/>
              <a:sym typeface="Montserrat"/>
            </a:endParaRPr>
          </a:p>
          <a:p>
            <a:pPr indent="0" lvl="0" marL="0" rtl="0" algn="l">
              <a:lnSpc>
                <a:spcPct val="100000"/>
              </a:lnSpc>
              <a:spcBef>
                <a:spcPts val="1000"/>
              </a:spcBef>
              <a:spcAft>
                <a:spcPts val="0"/>
              </a:spcAft>
              <a:buSzPts val="1440"/>
              <a:buNone/>
            </a:pPr>
            <a:r>
              <a:t/>
            </a:r>
            <a:endParaRPr b="0" i="0">
              <a:solidFill>
                <a:schemeClr val="lt1"/>
              </a:solidFill>
              <a:latin typeface="Montserrat"/>
              <a:ea typeface="Montserrat"/>
              <a:cs typeface="Montserrat"/>
              <a:sym typeface="Montserrat"/>
            </a:endParaRPr>
          </a:p>
          <a:p>
            <a:pPr indent="-251459" lvl="0" marL="342900" rtl="0" algn="l">
              <a:lnSpc>
                <a:spcPct val="100000"/>
              </a:lnSpc>
              <a:spcBef>
                <a:spcPts val="1000"/>
              </a:spcBef>
              <a:spcAft>
                <a:spcPts val="0"/>
              </a:spcAft>
              <a:buSzPts val="1440"/>
              <a:buNone/>
            </a:pPr>
            <a:r>
              <a:t/>
            </a:r>
            <a:endParaRPr>
              <a:solidFill>
                <a:schemeClr val="lt1"/>
              </a:solidFill>
            </a:endParaRPr>
          </a:p>
        </p:txBody>
      </p:sp>
      <p:pic>
        <p:nvPicPr>
          <p:cNvPr id="711" name="Google Shape;711;p77"/>
          <p:cNvPicPr preferRelativeResize="0"/>
          <p:nvPr/>
        </p:nvPicPr>
        <p:blipFill rotWithShape="1">
          <a:blip r:embed="rId3">
            <a:alphaModFix/>
          </a:blip>
          <a:srcRect b="0" l="0" r="0" t="0"/>
          <a:stretch/>
        </p:blipFill>
        <p:spPr>
          <a:xfrm>
            <a:off x="6096001" y="1841116"/>
            <a:ext cx="5143500" cy="3163252"/>
          </a:xfrm>
          <a:prstGeom prst="rect">
            <a:avLst/>
          </a:prstGeom>
          <a:noFill/>
          <a:ln>
            <a:noFill/>
          </a:ln>
        </p:spPr>
      </p:pic>
      <p:sp>
        <p:nvSpPr>
          <p:cNvPr id="712" name="Google Shape;712;p77"/>
          <p:cNvSpPr/>
          <p:nvPr/>
        </p:nvSpPr>
        <p:spPr>
          <a:xfrm flipH="1">
            <a:off x="11755696" y="4013200"/>
            <a:ext cx="448733" cy="2844800"/>
          </a:xfrm>
          <a:prstGeom prst="triangle">
            <a:avLst>
              <a:gd fmla="val 0" name="adj"/>
            </a:avLst>
          </a:prstGeom>
          <a:solidFill>
            <a:schemeClr val="accent1">
              <a:alpha val="8431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404040"/>
              </a:buClr>
              <a:buSzPts val="3600"/>
              <a:buFont typeface="Inter"/>
              <a:buNone/>
            </a:pPr>
            <a:r>
              <a:rPr b="1" i="0" lang="en-US">
                <a:solidFill>
                  <a:srgbClr val="404040"/>
                </a:solidFill>
                <a:latin typeface="Inter"/>
                <a:ea typeface="Inter"/>
                <a:cs typeface="Inter"/>
                <a:sym typeface="Inter"/>
              </a:rPr>
              <a:t>Default Constructor</a:t>
            </a:r>
            <a:br>
              <a:rPr b="1" i="0" lang="en-US">
                <a:solidFill>
                  <a:srgbClr val="404040"/>
                </a:solidFill>
                <a:latin typeface="Inter"/>
                <a:ea typeface="Inter"/>
                <a:cs typeface="Inter"/>
                <a:sym typeface="Inter"/>
              </a:rPr>
            </a:br>
            <a:endParaRPr/>
          </a:p>
        </p:txBody>
      </p:sp>
      <p:pic>
        <p:nvPicPr>
          <p:cNvPr id="718" name="Google Shape;718;p78"/>
          <p:cNvPicPr preferRelativeResize="0"/>
          <p:nvPr>
            <p:ph idx="1" type="body"/>
          </p:nvPr>
        </p:nvPicPr>
        <p:blipFill rotWithShape="1">
          <a:blip r:embed="rId3">
            <a:alphaModFix/>
          </a:blip>
          <a:srcRect b="0" l="0" r="0" t="0"/>
          <a:stretch/>
        </p:blipFill>
        <p:spPr>
          <a:xfrm>
            <a:off x="460507" y="1591876"/>
            <a:ext cx="5857644" cy="4357820"/>
          </a:xfrm>
          <a:prstGeom prst="rect">
            <a:avLst/>
          </a:prstGeom>
          <a:noFill/>
          <a:ln>
            <a:noFill/>
          </a:ln>
        </p:spPr>
      </p:pic>
      <p:pic>
        <p:nvPicPr>
          <p:cNvPr id="719" name="Google Shape;719;p78"/>
          <p:cNvPicPr preferRelativeResize="0"/>
          <p:nvPr/>
        </p:nvPicPr>
        <p:blipFill rotWithShape="1">
          <a:blip r:embed="rId4">
            <a:alphaModFix/>
          </a:blip>
          <a:srcRect b="0" l="0" r="0" t="0"/>
          <a:stretch/>
        </p:blipFill>
        <p:spPr>
          <a:xfrm>
            <a:off x="7483052" y="4749378"/>
            <a:ext cx="1790950" cy="120031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404040"/>
              </a:buClr>
              <a:buSzPts val="3600"/>
              <a:buFont typeface="Inter"/>
              <a:buNone/>
            </a:pPr>
            <a:r>
              <a:rPr b="1" i="0" lang="en-US">
                <a:solidFill>
                  <a:srgbClr val="404040"/>
                </a:solidFill>
                <a:latin typeface="Inter"/>
                <a:ea typeface="Inter"/>
                <a:cs typeface="Inter"/>
                <a:sym typeface="Inter"/>
              </a:rPr>
              <a:t>Parameterized Constructor</a:t>
            </a:r>
            <a:br>
              <a:rPr b="1" i="0" lang="en-US">
                <a:solidFill>
                  <a:srgbClr val="404040"/>
                </a:solidFill>
                <a:latin typeface="Inter"/>
                <a:ea typeface="Inter"/>
                <a:cs typeface="Inter"/>
                <a:sym typeface="Inter"/>
              </a:rPr>
            </a:br>
            <a:endParaRPr/>
          </a:p>
        </p:txBody>
      </p:sp>
      <p:pic>
        <p:nvPicPr>
          <p:cNvPr id="725" name="Google Shape;725;p79"/>
          <p:cNvPicPr preferRelativeResize="0"/>
          <p:nvPr>
            <p:ph idx="1" type="body"/>
          </p:nvPr>
        </p:nvPicPr>
        <p:blipFill rotWithShape="1">
          <a:blip r:embed="rId3">
            <a:alphaModFix/>
          </a:blip>
          <a:srcRect b="0" l="0" r="0" t="0"/>
          <a:stretch/>
        </p:blipFill>
        <p:spPr>
          <a:xfrm>
            <a:off x="520048" y="1575372"/>
            <a:ext cx="5575952" cy="4972896"/>
          </a:xfrm>
          <a:prstGeom prst="rect">
            <a:avLst/>
          </a:prstGeom>
          <a:noFill/>
          <a:ln>
            <a:noFill/>
          </a:ln>
        </p:spPr>
      </p:pic>
      <p:pic>
        <p:nvPicPr>
          <p:cNvPr id="726" name="Google Shape;726;p79"/>
          <p:cNvPicPr preferRelativeResize="0"/>
          <p:nvPr/>
        </p:nvPicPr>
        <p:blipFill rotWithShape="1">
          <a:blip r:embed="rId4">
            <a:alphaModFix/>
          </a:blip>
          <a:srcRect b="0" l="0" r="0" t="0"/>
          <a:stretch/>
        </p:blipFill>
        <p:spPr>
          <a:xfrm>
            <a:off x="6420075" y="4689103"/>
            <a:ext cx="3406677" cy="11792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192" name="Google Shape;192;p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1440"/>
              <a:buNone/>
            </a:pPr>
            <a:br>
              <a:rPr b="1" i="0" lang="en-US">
                <a:solidFill>
                  <a:srgbClr val="333333"/>
                </a:solidFill>
                <a:latin typeface="Montserrat"/>
                <a:ea typeface="Montserrat"/>
                <a:cs typeface="Montserrat"/>
                <a:sym typeface="Montserrat"/>
              </a:rPr>
            </a:br>
            <a:r>
              <a:rPr b="1" i="0" lang="en-US">
                <a:solidFill>
                  <a:srgbClr val="333333"/>
                </a:solidFill>
                <a:latin typeface="Montserrat"/>
                <a:ea typeface="Montserrat"/>
                <a:cs typeface="Montserrat"/>
                <a:sym typeface="Montserrat"/>
              </a:rPr>
              <a:t> </a:t>
            </a:r>
            <a:r>
              <a:rPr b="1" i="0" lang="en-US">
                <a:solidFill>
                  <a:srgbClr val="333333"/>
                </a:solidFill>
                <a:latin typeface="Times New Roman"/>
                <a:ea typeface="Times New Roman"/>
                <a:cs typeface="Times New Roman"/>
                <a:sym typeface="Times New Roman"/>
              </a:rPr>
              <a:t>Multi-threaded:</a:t>
            </a:r>
            <a:r>
              <a:rPr b="0" i="0" lang="en-US">
                <a:solidFill>
                  <a:srgbClr val="333333"/>
                </a:solidFill>
                <a:latin typeface="Times New Roman"/>
                <a:ea typeface="Times New Roman"/>
                <a:cs typeface="Times New Roman"/>
                <a:sym typeface="Times New Roman"/>
              </a:rPr>
              <a:t> Java also supports multi-threading. It means handling more than one job at a time. Multithreading is essential for building responsive and scalable applications, such as web servers, where multiple clients need to be serviced concurrently.</a:t>
            </a:r>
            <a:endParaRPr/>
          </a:p>
          <a:p>
            <a:pPr indent="-342900" lvl="0" marL="342900" rtl="0" algn="just">
              <a:lnSpc>
                <a:spcPct val="100000"/>
              </a:lnSpc>
              <a:spcBef>
                <a:spcPts val="1000"/>
              </a:spcBef>
              <a:spcAft>
                <a:spcPts val="0"/>
              </a:spcAft>
              <a:buSzPts val="1440"/>
              <a:buChar char="►"/>
            </a:pPr>
            <a:r>
              <a:rPr b="1" i="0" lang="en-US">
                <a:solidFill>
                  <a:srgbClr val="333333"/>
                </a:solidFill>
                <a:latin typeface="Times New Roman"/>
                <a:ea typeface="Times New Roman"/>
                <a:cs typeface="Times New Roman"/>
                <a:sym typeface="Times New Roman"/>
              </a:rPr>
              <a:t>Dynamic:</a:t>
            </a:r>
            <a:r>
              <a:rPr b="0" i="0" lang="en-US">
                <a:solidFill>
                  <a:srgbClr val="333333"/>
                </a:solidFill>
                <a:latin typeface="Times New Roman"/>
                <a:ea typeface="Times New Roman"/>
                <a:cs typeface="Times New Roman"/>
                <a:sym typeface="Times New Roman"/>
              </a:rPr>
              <a:t> Java supports dynamic loading of classes and dynamic memory allocation, enabling features such as reflection and runtime type information. Reflection allows programs to examine or modify their own structure and behavior at runtime, facilitating advanced meta-programming techniques.</a:t>
            </a:r>
            <a:endParaRPr/>
          </a:p>
          <a:p>
            <a:pPr indent="-342900" lvl="0" marL="342900" rtl="0" algn="just">
              <a:lnSpc>
                <a:spcPct val="100000"/>
              </a:lnSpc>
              <a:spcBef>
                <a:spcPts val="1000"/>
              </a:spcBef>
              <a:spcAft>
                <a:spcPts val="0"/>
              </a:spcAft>
              <a:buSzPts val="1440"/>
              <a:buChar char="►"/>
            </a:pPr>
            <a:r>
              <a:rPr b="1" i="0" lang="en-US">
                <a:solidFill>
                  <a:srgbClr val="333333"/>
                </a:solidFill>
                <a:latin typeface="Times New Roman"/>
                <a:ea typeface="Times New Roman"/>
                <a:cs typeface="Times New Roman"/>
                <a:sym typeface="Times New Roman"/>
              </a:rPr>
              <a:t>Scalable:</a:t>
            </a:r>
            <a:r>
              <a:rPr b="0" i="0" lang="en-US">
                <a:solidFill>
                  <a:srgbClr val="333333"/>
                </a:solidFill>
                <a:latin typeface="Times New Roman"/>
                <a:ea typeface="Times New Roman"/>
                <a:cs typeface="Times New Roman"/>
                <a:sym typeface="Times New Roman"/>
              </a:rPr>
              <a:t> Java's scalable architecture makes it suitable for developing applications ranging from small utilities to large-scale enterprise systems. Its modular design encourages code organization and reusability, making it easier to manage and maintain complex projects over time.</a:t>
            </a:r>
            <a:endParaRPr/>
          </a:p>
          <a:p>
            <a:pPr indent="0" lvl="0" marL="0" rtl="0" algn="l">
              <a:lnSpc>
                <a:spcPct val="100000"/>
              </a:lnSpc>
              <a:spcBef>
                <a:spcPts val="1000"/>
              </a:spcBef>
              <a:spcAft>
                <a:spcPts val="0"/>
              </a:spcAft>
              <a:buSzPts val="1440"/>
              <a:buNone/>
            </a:pPr>
            <a:r>
              <a:t/>
            </a:r>
            <a:endParaRPr b="0" i="0">
              <a:solidFill>
                <a:srgbClr val="333333"/>
              </a:solidFill>
              <a:latin typeface="Montserrat"/>
              <a:ea typeface="Montserrat"/>
              <a:cs typeface="Montserrat"/>
              <a:sym typeface="Montserrat"/>
            </a:endParaRPr>
          </a:p>
          <a:p>
            <a:pPr indent="-241300" lvl="0" marL="342900" rtl="0" algn="l">
              <a:lnSpc>
                <a:spcPct val="100000"/>
              </a:lnSpc>
              <a:spcBef>
                <a:spcPts val="1000"/>
              </a:spcBef>
              <a:spcAft>
                <a:spcPts val="0"/>
              </a:spcAft>
              <a:buSzPts val="1600"/>
              <a:buNone/>
            </a:pPr>
            <a:r>
              <a:t/>
            </a:r>
            <a:endParaRPr sz="2000">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0" name="Shape 730"/>
        <p:cNvGrpSpPr/>
        <p:nvPr/>
      </p:nvGrpSpPr>
      <p:grpSpPr>
        <a:xfrm>
          <a:off x="0" y="0"/>
          <a:ext cx="0" cy="0"/>
          <a:chOff x="0" y="0"/>
          <a:chExt cx="0" cy="0"/>
        </a:xfrm>
      </p:grpSpPr>
      <p:sp>
        <p:nvSpPr>
          <p:cNvPr id="731" name="Google Shape;731;p8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732" name="Google Shape;732;p80"/>
          <p:cNvSpPr/>
          <p:nvPr/>
        </p:nvSpPr>
        <p:spPr>
          <a:xfrm>
            <a:off x="0" y="-3"/>
            <a:ext cx="4660126"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733" name="Google Shape;733;p80"/>
          <p:cNvSpPr/>
          <p:nvPr/>
        </p:nvSpPr>
        <p:spPr>
          <a:xfrm rot="10800000">
            <a:off x="4660127" y="-3"/>
            <a:ext cx="1056745" cy="6858001"/>
          </a:xfrm>
          <a:prstGeom prst="triangle">
            <a:avLst>
              <a:gd fmla="val 10000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734" name="Google Shape;734;p80"/>
          <p:cNvSpPr txBox="1"/>
          <p:nvPr>
            <p:ph type="title"/>
          </p:nvPr>
        </p:nvSpPr>
        <p:spPr>
          <a:xfrm>
            <a:off x="673754" y="643467"/>
            <a:ext cx="4203045" cy="137560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Montserrat"/>
              <a:buNone/>
            </a:pPr>
            <a:r>
              <a:rPr b="0" i="0" lang="en-US">
                <a:solidFill>
                  <a:schemeClr val="lt1"/>
                </a:solidFill>
                <a:latin typeface="Montserrat"/>
                <a:ea typeface="Montserrat"/>
                <a:cs typeface="Montserrat"/>
                <a:sym typeface="Montserrat"/>
              </a:rPr>
              <a:t>Abstract Class</a:t>
            </a:r>
            <a:br>
              <a:rPr b="0" i="0" lang="en-US">
                <a:solidFill>
                  <a:schemeClr val="lt1"/>
                </a:solidFill>
                <a:latin typeface="Montserrat"/>
                <a:ea typeface="Montserrat"/>
                <a:cs typeface="Montserrat"/>
                <a:sym typeface="Montserrat"/>
              </a:rPr>
            </a:br>
            <a:endParaRPr>
              <a:solidFill>
                <a:schemeClr val="lt1"/>
              </a:solidFill>
            </a:endParaRPr>
          </a:p>
        </p:txBody>
      </p:sp>
      <p:sp>
        <p:nvSpPr>
          <p:cNvPr id="735" name="Google Shape;735;p80"/>
          <p:cNvSpPr txBox="1"/>
          <p:nvPr>
            <p:ph idx="1" type="body"/>
          </p:nvPr>
        </p:nvSpPr>
        <p:spPr>
          <a:xfrm>
            <a:off x="673754" y="2160590"/>
            <a:ext cx="3973943" cy="344011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120"/>
              <a:buChar char="►"/>
            </a:pPr>
            <a:r>
              <a:rPr b="0" i="0" lang="en-US" sz="1400">
                <a:solidFill>
                  <a:schemeClr val="lt1"/>
                </a:solidFill>
                <a:latin typeface="Montserrat"/>
                <a:ea typeface="Montserrat"/>
                <a:cs typeface="Montserrat"/>
                <a:sym typeface="Montserrat"/>
              </a:rPr>
              <a:t>Java programming, abstract classes play an important role in defining the structure of classes and their behavior in the hierarchy. </a:t>
            </a:r>
            <a:endParaRPr/>
          </a:p>
          <a:p>
            <a:pPr indent="-342900" lvl="0" marL="342900" rtl="0" algn="l">
              <a:lnSpc>
                <a:spcPct val="90000"/>
              </a:lnSpc>
              <a:spcBef>
                <a:spcPts val="1000"/>
              </a:spcBef>
              <a:spcAft>
                <a:spcPts val="0"/>
              </a:spcAft>
              <a:buSzPts val="1120"/>
              <a:buChar char="►"/>
            </a:pPr>
            <a:r>
              <a:rPr b="0" i="0" lang="en-US" sz="1400">
                <a:solidFill>
                  <a:schemeClr val="lt1"/>
                </a:solidFill>
                <a:latin typeface="Verdana"/>
                <a:ea typeface="Verdana"/>
                <a:cs typeface="Verdana"/>
                <a:sym typeface="Verdana"/>
              </a:rPr>
              <a:t>Data </a:t>
            </a:r>
            <a:r>
              <a:rPr b="1" i="0" lang="en-US" sz="1400">
                <a:solidFill>
                  <a:schemeClr val="lt1"/>
                </a:solidFill>
                <a:latin typeface="Verdana"/>
                <a:ea typeface="Verdana"/>
                <a:cs typeface="Verdana"/>
                <a:sym typeface="Verdana"/>
              </a:rPr>
              <a:t>abstraction</a:t>
            </a:r>
            <a:r>
              <a:rPr b="0" i="0" lang="en-US" sz="1400">
                <a:solidFill>
                  <a:schemeClr val="lt1"/>
                </a:solidFill>
                <a:latin typeface="Verdana"/>
                <a:ea typeface="Verdana"/>
                <a:cs typeface="Verdana"/>
                <a:sym typeface="Verdana"/>
              </a:rPr>
              <a:t> is the process of hiding certain details and showing only essential information to the user.</a:t>
            </a:r>
            <a:br>
              <a:rPr lang="en-US" sz="1400">
                <a:solidFill>
                  <a:schemeClr val="lt1"/>
                </a:solidFill>
              </a:rPr>
            </a:br>
            <a:endParaRPr sz="1400">
              <a:solidFill>
                <a:schemeClr val="lt1"/>
              </a:solidFill>
            </a:endParaRPr>
          </a:p>
          <a:p>
            <a:pPr indent="-342900" lvl="0" marL="342900" rtl="0" algn="l">
              <a:lnSpc>
                <a:spcPct val="90000"/>
              </a:lnSpc>
              <a:spcBef>
                <a:spcPts val="1000"/>
              </a:spcBef>
              <a:spcAft>
                <a:spcPts val="0"/>
              </a:spcAft>
              <a:buSzPts val="1120"/>
              <a:buChar char="►"/>
            </a:pPr>
            <a:r>
              <a:rPr b="0" i="0" lang="en-US" sz="1400">
                <a:solidFill>
                  <a:schemeClr val="lt1"/>
                </a:solidFill>
                <a:latin typeface="Verdana"/>
                <a:ea typeface="Verdana"/>
                <a:cs typeface="Verdana"/>
                <a:sym typeface="Verdana"/>
              </a:rPr>
              <a:t>Abstraction can be achieved with either </a:t>
            </a:r>
            <a:r>
              <a:rPr b="1" i="0" lang="en-US" sz="1400">
                <a:solidFill>
                  <a:schemeClr val="lt1"/>
                </a:solidFill>
                <a:latin typeface="Verdana"/>
                <a:ea typeface="Verdana"/>
                <a:cs typeface="Verdana"/>
                <a:sym typeface="Verdana"/>
              </a:rPr>
              <a:t>abstract classes</a:t>
            </a:r>
            <a:r>
              <a:rPr b="0" i="0" lang="en-US" sz="1400">
                <a:solidFill>
                  <a:schemeClr val="lt1"/>
                </a:solidFill>
                <a:latin typeface="Verdana"/>
                <a:ea typeface="Verdana"/>
                <a:cs typeface="Verdana"/>
                <a:sym typeface="Verdana"/>
              </a:rPr>
              <a:t> or </a:t>
            </a:r>
            <a:r>
              <a:rPr b="1" i="0" lang="en-US" sz="1400" u="sng">
                <a:solidFill>
                  <a:schemeClr val="lt1"/>
                </a:solidFill>
                <a:latin typeface="Verdana"/>
                <a:ea typeface="Verdana"/>
                <a:cs typeface="Verdana"/>
                <a:sym typeface="Verdana"/>
                <a:hlinkClick r:id="rId3">
                  <a:extLst>
                    <a:ext uri="{A12FA001-AC4F-418D-AE19-62706E023703}">
                      <ahyp:hlinkClr val="tx"/>
                    </a:ext>
                  </a:extLst>
                </a:hlinkClick>
              </a:rPr>
              <a:t>interfaces</a:t>
            </a:r>
            <a:endParaRPr b="1" i="0" sz="1400">
              <a:solidFill>
                <a:schemeClr val="lt1"/>
              </a:solidFill>
              <a:latin typeface="Verdana"/>
              <a:ea typeface="Verdana"/>
              <a:cs typeface="Verdana"/>
              <a:sym typeface="Verdana"/>
            </a:endParaRPr>
          </a:p>
          <a:p>
            <a:pPr indent="-342900" lvl="0" marL="342900" rtl="0" algn="l">
              <a:lnSpc>
                <a:spcPct val="90000"/>
              </a:lnSpc>
              <a:spcBef>
                <a:spcPts val="1000"/>
              </a:spcBef>
              <a:spcAft>
                <a:spcPts val="0"/>
              </a:spcAft>
              <a:buSzPts val="1120"/>
              <a:buFont typeface="Arial"/>
              <a:buChar char="•"/>
            </a:pPr>
            <a:r>
              <a:rPr b="1" i="0" lang="en-US" sz="1400">
                <a:solidFill>
                  <a:schemeClr val="lt1"/>
                </a:solidFill>
                <a:latin typeface="Verdana"/>
                <a:ea typeface="Verdana"/>
                <a:cs typeface="Verdana"/>
                <a:sym typeface="Verdana"/>
              </a:rPr>
              <a:t>Abstract class:</a:t>
            </a:r>
            <a:r>
              <a:rPr b="0" i="0" lang="en-US" sz="1400">
                <a:solidFill>
                  <a:schemeClr val="lt1"/>
                </a:solidFill>
                <a:latin typeface="Verdana"/>
                <a:ea typeface="Verdana"/>
                <a:cs typeface="Verdana"/>
                <a:sym typeface="Verdana"/>
              </a:rPr>
              <a:t> is a restricted class that cannot be used to create objects</a:t>
            </a:r>
            <a:br>
              <a:rPr b="0" i="0" lang="en-US" sz="1400">
                <a:solidFill>
                  <a:schemeClr val="lt1"/>
                </a:solidFill>
                <a:latin typeface="Verdana"/>
                <a:ea typeface="Verdana"/>
                <a:cs typeface="Verdana"/>
                <a:sym typeface="Verdana"/>
              </a:rPr>
            </a:br>
            <a:r>
              <a:rPr b="1" i="0" lang="en-US" sz="1400">
                <a:solidFill>
                  <a:schemeClr val="lt1"/>
                </a:solidFill>
                <a:latin typeface="Verdana"/>
                <a:ea typeface="Verdana"/>
                <a:cs typeface="Verdana"/>
                <a:sym typeface="Verdana"/>
              </a:rPr>
              <a:t>Abstract method:</a:t>
            </a:r>
            <a:r>
              <a:rPr b="0" i="0" lang="en-US" sz="1400">
                <a:solidFill>
                  <a:schemeClr val="lt1"/>
                </a:solidFill>
                <a:latin typeface="Verdana"/>
                <a:ea typeface="Verdana"/>
                <a:cs typeface="Verdana"/>
                <a:sym typeface="Verdana"/>
              </a:rPr>
              <a:t> can only be used in an abstract class, </a:t>
            </a:r>
            <a:endParaRPr/>
          </a:p>
          <a:p>
            <a:pPr indent="-271780" lvl="0" marL="342900" rtl="0" algn="l">
              <a:lnSpc>
                <a:spcPct val="90000"/>
              </a:lnSpc>
              <a:spcBef>
                <a:spcPts val="1000"/>
              </a:spcBef>
              <a:spcAft>
                <a:spcPts val="0"/>
              </a:spcAft>
              <a:buSzPts val="1120"/>
              <a:buNone/>
            </a:pPr>
            <a:r>
              <a:t/>
            </a:r>
            <a:endParaRPr sz="1400">
              <a:solidFill>
                <a:schemeClr val="lt1"/>
              </a:solidFill>
            </a:endParaRPr>
          </a:p>
        </p:txBody>
      </p:sp>
      <p:pic>
        <p:nvPicPr>
          <p:cNvPr id="736" name="Google Shape;736;p80"/>
          <p:cNvPicPr preferRelativeResize="0"/>
          <p:nvPr/>
        </p:nvPicPr>
        <p:blipFill rotWithShape="1">
          <a:blip r:embed="rId4">
            <a:alphaModFix/>
          </a:blip>
          <a:srcRect b="0" l="0" r="0" t="0"/>
          <a:stretch/>
        </p:blipFill>
        <p:spPr>
          <a:xfrm>
            <a:off x="6291421" y="643467"/>
            <a:ext cx="5143500" cy="2318790"/>
          </a:xfrm>
          <a:prstGeom prst="rect">
            <a:avLst/>
          </a:prstGeom>
          <a:noFill/>
          <a:ln>
            <a:noFill/>
          </a:ln>
        </p:spPr>
      </p:pic>
      <p:sp>
        <p:nvSpPr>
          <p:cNvPr id="737" name="Google Shape;737;p80"/>
          <p:cNvSpPr/>
          <p:nvPr/>
        </p:nvSpPr>
        <p:spPr>
          <a:xfrm flipH="1">
            <a:off x="11755696" y="4013200"/>
            <a:ext cx="448733" cy="2844800"/>
          </a:xfrm>
          <a:prstGeom prst="triangle">
            <a:avLst>
              <a:gd fmla="val 0" name="adj"/>
            </a:avLst>
          </a:prstGeom>
          <a:solidFill>
            <a:schemeClr val="accent1">
              <a:alpha val="8431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pic>
        <p:nvPicPr>
          <p:cNvPr id="738" name="Google Shape;738;p80"/>
          <p:cNvPicPr preferRelativeResize="0"/>
          <p:nvPr/>
        </p:nvPicPr>
        <p:blipFill rotWithShape="1">
          <a:blip r:embed="rId5">
            <a:alphaModFix/>
          </a:blip>
          <a:srcRect b="0" l="0" r="0" t="0"/>
          <a:stretch/>
        </p:blipFill>
        <p:spPr>
          <a:xfrm>
            <a:off x="5345249" y="4401557"/>
            <a:ext cx="5725324" cy="96215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744" name="Google Shape;744;p81"/>
          <p:cNvPicPr preferRelativeResize="0"/>
          <p:nvPr>
            <p:ph idx="1" type="body"/>
          </p:nvPr>
        </p:nvPicPr>
        <p:blipFill rotWithShape="1">
          <a:blip r:embed="rId3">
            <a:alphaModFix/>
          </a:blip>
          <a:srcRect b="0" l="0" r="0" t="0"/>
          <a:stretch/>
        </p:blipFill>
        <p:spPr>
          <a:xfrm>
            <a:off x="1976839" y="1721104"/>
            <a:ext cx="6167343" cy="488696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750" name="Google Shape;750;p8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lnSpc>
                <a:spcPct val="100000"/>
              </a:lnSpc>
              <a:spcBef>
                <a:spcPts val="0"/>
              </a:spcBef>
              <a:spcAft>
                <a:spcPts val="0"/>
              </a:spcAft>
              <a:buSzPts val="1440"/>
              <a:buNone/>
            </a:pPr>
            <a:r>
              <a:t/>
            </a:r>
            <a:endParaRPr/>
          </a:p>
          <a:p>
            <a:pPr indent="-251459" lvl="0" marL="342900" rtl="0" algn="l">
              <a:lnSpc>
                <a:spcPct val="100000"/>
              </a:lnSpc>
              <a:spcBef>
                <a:spcPts val="1000"/>
              </a:spcBef>
              <a:spcAft>
                <a:spcPts val="0"/>
              </a:spcAft>
              <a:buSzPts val="1440"/>
              <a:buNone/>
            </a:pPr>
            <a:r>
              <a:t/>
            </a:r>
            <a:endParaRPr/>
          </a:p>
        </p:txBody>
      </p:sp>
      <p:pic>
        <p:nvPicPr>
          <p:cNvPr id="751" name="Google Shape;751;p82"/>
          <p:cNvPicPr preferRelativeResize="0"/>
          <p:nvPr/>
        </p:nvPicPr>
        <p:blipFill rotWithShape="1">
          <a:blip r:embed="rId3">
            <a:alphaModFix/>
          </a:blip>
          <a:srcRect b="0" l="0" r="0" t="0"/>
          <a:stretch/>
        </p:blipFill>
        <p:spPr>
          <a:xfrm>
            <a:off x="198406" y="633391"/>
            <a:ext cx="6554115" cy="3467584"/>
          </a:xfrm>
          <a:prstGeom prst="rect">
            <a:avLst/>
          </a:prstGeom>
          <a:noFill/>
          <a:ln>
            <a:noFill/>
          </a:ln>
        </p:spPr>
      </p:pic>
      <p:pic>
        <p:nvPicPr>
          <p:cNvPr id="752" name="Google Shape;752;p82"/>
          <p:cNvPicPr preferRelativeResize="0"/>
          <p:nvPr/>
        </p:nvPicPr>
        <p:blipFill rotWithShape="1">
          <a:blip r:embed="rId4">
            <a:alphaModFix/>
          </a:blip>
          <a:srcRect b="0" l="0" r="0" t="0"/>
          <a:stretch/>
        </p:blipFill>
        <p:spPr>
          <a:xfrm>
            <a:off x="6920998" y="2160589"/>
            <a:ext cx="4706007" cy="434400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Montserrat"/>
              <a:buNone/>
            </a:pPr>
            <a:r>
              <a:rPr b="0" i="0" lang="en-US">
                <a:latin typeface="Montserrat"/>
                <a:ea typeface="Montserrat"/>
                <a:cs typeface="Montserrat"/>
                <a:sym typeface="Montserrat"/>
              </a:rPr>
              <a:t>Java Arrays</a:t>
            </a:r>
            <a:br>
              <a:rPr b="0" i="0" lang="en-US">
                <a:latin typeface="Montserrat"/>
                <a:ea typeface="Montserrat"/>
                <a:cs typeface="Montserrat"/>
                <a:sym typeface="Montserrat"/>
              </a:rPr>
            </a:br>
            <a:endParaRPr/>
          </a:p>
        </p:txBody>
      </p:sp>
      <p:sp>
        <p:nvSpPr>
          <p:cNvPr id="758" name="Google Shape;758;p8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1000"/>
              </a:spcBef>
              <a:spcAft>
                <a:spcPts val="0"/>
              </a:spcAft>
              <a:buSzPts val="1440"/>
              <a:buChar char="►"/>
            </a:pPr>
            <a:r>
              <a:rPr lang="en-US"/>
              <a:t>Java, an </a:t>
            </a:r>
            <a:r>
              <a:rPr b="1" lang="en-US"/>
              <a:t>array</a:t>
            </a:r>
            <a:r>
              <a:rPr lang="en-US"/>
              <a:t> is a collection of elements of the same data type stored in contiguous memory locations. </a:t>
            </a:r>
            <a:endParaRPr/>
          </a:p>
          <a:p>
            <a:pPr indent="-342900" lvl="0" marL="342900" rtl="0" algn="l">
              <a:lnSpc>
                <a:spcPct val="100000"/>
              </a:lnSpc>
              <a:spcBef>
                <a:spcPts val="1000"/>
              </a:spcBef>
              <a:spcAft>
                <a:spcPts val="0"/>
              </a:spcAft>
              <a:buSzPts val="1440"/>
              <a:buChar char="►"/>
            </a:pPr>
            <a:r>
              <a:rPr lang="en-US"/>
              <a:t>Arrays in Java are </a:t>
            </a:r>
            <a:r>
              <a:rPr b="1" lang="en-US"/>
              <a:t>fixed in size</a:t>
            </a:r>
            <a:r>
              <a:rPr lang="en-US"/>
              <a:t> and can hold both primitive types (e.g., int, double) and objects (e.g., String).</a:t>
            </a:r>
            <a:endParaRPr/>
          </a:p>
          <a:p>
            <a:pPr indent="-251459" lvl="0" marL="342900" rtl="0" algn="l">
              <a:lnSpc>
                <a:spcPct val="100000"/>
              </a:lnSpc>
              <a:spcBef>
                <a:spcPts val="1000"/>
              </a:spcBef>
              <a:spcAft>
                <a:spcPts val="0"/>
              </a:spcAft>
              <a:buSzPts val="1440"/>
              <a:buNone/>
            </a:pPr>
            <a:r>
              <a:t/>
            </a:r>
            <a:endParaRPr/>
          </a:p>
          <a:p>
            <a:pPr indent="-342900" lvl="0" marL="342900" rtl="0" algn="l">
              <a:lnSpc>
                <a:spcPct val="100000"/>
              </a:lnSpc>
              <a:spcBef>
                <a:spcPts val="1000"/>
              </a:spcBef>
              <a:spcAft>
                <a:spcPts val="0"/>
              </a:spcAft>
              <a:buSzPts val="1440"/>
              <a:buNone/>
            </a:pPr>
            <a:r>
              <a:rPr b="1" lang="en-US"/>
              <a:t>Key Characteristics of Arrays</a:t>
            </a:r>
            <a:endParaRPr/>
          </a:p>
          <a:p>
            <a:pPr indent="-342900" lvl="0" marL="342900" rtl="0" algn="l">
              <a:lnSpc>
                <a:spcPct val="100000"/>
              </a:lnSpc>
              <a:spcBef>
                <a:spcPts val="1000"/>
              </a:spcBef>
              <a:spcAft>
                <a:spcPts val="0"/>
              </a:spcAft>
              <a:buSzPts val="1440"/>
              <a:buNone/>
            </a:pPr>
            <a:r>
              <a:rPr lang="en-US"/>
              <a:t>Fixed Size</a:t>
            </a:r>
            <a:endParaRPr/>
          </a:p>
          <a:p>
            <a:pPr indent="-342900" lvl="0" marL="342900" rtl="0" algn="l">
              <a:lnSpc>
                <a:spcPct val="100000"/>
              </a:lnSpc>
              <a:spcBef>
                <a:spcPts val="1000"/>
              </a:spcBef>
              <a:spcAft>
                <a:spcPts val="0"/>
              </a:spcAft>
              <a:buSzPts val="1440"/>
              <a:buNone/>
            </a:pPr>
            <a:r>
              <a:rPr lang="en-US"/>
              <a:t>Indexed Collection</a:t>
            </a:r>
            <a:endParaRPr b="1"/>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764" name="Google Shape;764;p84"/>
          <p:cNvPicPr preferRelativeResize="0"/>
          <p:nvPr>
            <p:ph idx="1" type="body"/>
          </p:nvPr>
        </p:nvPicPr>
        <p:blipFill rotWithShape="1">
          <a:blip r:embed="rId3">
            <a:alphaModFix/>
          </a:blip>
          <a:srcRect b="0" l="0" r="0" t="0"/>
          <a:stretch/>
        </p:blipFill>
        <p:spPr>
          <a:xfrm>
            <a:off x="1631351" y="4609225"/>
            <a:ext cx="7163700" cy="1791000"/>
          </a:xfrm>
          <a:prstGeom prst="rect">
            <a:avLst/>
          </a:prstGeom>
          <a:noFill/>
          <a:ln>
            <a:noFill/>
          </a:ln>
        </p:spPr>
      </p:pic>
      <p:sp>
        <p:nvSpPr>
          <p:cNvPr id="765" name="Google Shape;765;p84"/>
          <p:cNvSpPr txBox="1"/>
          <p:nvPr/>
        </p:nvSpPr>
        <p:spPr>
          <a:xfrm>
            <a:off x="516463" y="2313825"/>
            <a:ext cx="8918400" cy="2518095"/>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100"/>
              </a:spcBef>
              <a:spcAft>
                <a:spcPts val="0"/>
              </a:spcAft>
              <a:buClr>
                <a:srgbClr val="000000"/>
              </a:buClr>
              <a:buSzPts val="1600"/>
              <a:buFont typeface="Arial"/>
              <a:buNone/>
            </a:pPr>
            <a:r>
              <a:rPr b="0" i="0" lang="en-US" sz="1600" u="none" cap="none" strike="noStrike">
                <a:solidFill>
                  <a:schemeClr val="dk1"/>
                </a:solidFill>
                <a:highlight>
                  <a:srgbClr val="FFFFFF"/>
                </a:highlight>
                <a:latin typeface="Times New Roman"/>
                <a:ea typeface="Times New Roman"/>
                <a:cs typeface="Times New Roman"/>
                <a:sym typeface="Times New Roman"/>
              </a:rPr>
              <a:t>Advantages</a:t>
            </a:r>
            <a:endParaRPr b="0" i="0" sz="1600" u="none" cap="none" strike="noStrike">
              <a:solidFill>
                <a:schemeClr val="dk1"/>
              </a:solidFill>
              <a:highlight>
                <a:srgbClr val="FFFFFF"/>
              </a:highlight>
              <a:latin typeface="Times New Roman"/>
              <a:ea typeface="Times New Roman"/>
              <a:cs typeface="Times New Roman"/>
              <a:sym typeface="Times New Roman"/>
            </a:endParaRPr>
          </a:p>
          <a:p>
            <a:pPr indent="-304800" lvl="0" marL="457200" marR="63500" rtl="0" algn="l">
              <a:lnSpc>
                <a:spcPct val="115000"/>
              </a:lnSpc>
              <a:spcBef>
                <a:spcPts val="400"/>
              </a:spcBef>
              <a:spcAft>
                <a:spcPts val="0"/>
              </a:spcAft>
              <a:buClr>
                <a:srgbClr val="333333"/>
              </a:buClr>
              <a:buSzPts val="1200"/>
              <a:buFont typeface="Montserrat"/>
              <a:buChar char="○"/>
            </a:pPr>
            <a:r>
              <a:rPr b="0" i="0" lang="en-US" sz="1600" u="none" cap="none" strike="noStrike">
                <a:solidFill>
                  <a:srgbClr val="333333"/>
                </a:solidFill>
                <a:highlight>
                  <a:srgbClr val="FFFFFF"/>
                </a:highlight>
                <a:latin typeface="Times New Roman"/>
                <a:ea typeface="Times New Roman"/>
                <a:cs typeface="Times New Roman"/>
                <a:sym typeface="Times New Roman"/>
              </a:rPr>
              <a:t>Code Optimization: It makes the code optimized, we can retrieve or sort the data efficiently.</a:t>
            </a:r>
            <a:endParaRPr b="0" i="0" sz="1600" u="none" cap="none" strike="noStrike">
              <a:solidFill>
                <a:srgbClr val="333333"/>
              </a:solidFill>
              <a:highlight>
                <a:srgbClr val="FFFFFF"/>
              </a:highlight>
              <a:latin typeface="Times New Roman"/>
              <a:ea typeface="Times New Roman"/>
              <a:cs typeface="Times New Roman"/>
              <a:sym typeface="Times New Roman"/>
            </a:endParaRPr>
          </a:p>
          <a:p>
            <a:pPr indent="-304800" lvl="0" marL="457200" marR="63500" rtl="0" algn="l">
              <a:lnSpc>
                <a:spcPct val="115000"/>
              </a:lnSpc>
              <a:spcBef>
                <a:spcPts val="0"/>
              </a:spcBef>
              <a:spcAft>
                <a:spcPts val="0"/>
              </a:spcAft>
              <a:buClr>
                <a:srgbClr val="333333"/>
              </a:buClr>
              <a:buSzPts val="1200"/>
              <a:buFont typeface="Montserrat"/>
              <a:buChar char="○"/>
            </a:pPr>
            <a:r>
              <a:rPr b="0" i="0" lang="en-US" sz="1600" u="none" cap="none" strike="noStrike">
                <a:solidFill>
                  <a:srgbClr val="333333"/>
                </a:solidFill>
                <a:highlight>
                  <a:srgbClr val="FFFFFF"/>
                </a:highlight>
                <a:latin typeface="Times New Roman"/>
                <a:ea typeface="Times New Roman"/>
                <a:cs typeface="Times New Roman"/>
                <a:sym typeface="Times New Roman"/>
              </a:rPr>
              <a:t>Random access: We can get any data located at an index position.</a:t>
            </a:r>
            <a:endParaRPr b="0" i="0" sz="1600" u="none" cap="none" strike="noStrike">
              <a:solidFill>
                <a:srgbClr val="333333"/>
              </a:solidFill>
              <a:highlight>
                <a:srgbClr val="FFFFFF"/>
              </a:highlight>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600"/>
              <a:buFont typeface="Arial"/>
              <a:buNone/>
            </a:pPr>
            <a:r>
              <a:rPr b="0" i="0" lang="en-US" sz="1600" u="none" cap="none" strike="noStrike">
                <a:solidFill>
                  <a:schemeClr val="dk1"/>
                </a:solidFill>
                <a:highlight>
                  <a:srgbClr val="FFFFFF"/>
                </a:highlight>
                <a:latin typeface="Times New Roman"/>
                <a:ea typeface="Times New Roman"/>
                <a:cs typeface="Times New Roman"/>
                <a:sym typeface="Times New Roman"/>
              </a:rPr>
              <a:t>Disadvantages</a:t>
            </a:r>
            <a:endParaRPr b="0" i="0" sz="1600" u="none" cap="none" strike="noStrike">
              <a:solidFill>
                <a:schemeClr val="dk1"/>
              </a:solidFill>
              <a:highlight>
                <a:srgbClr val="FFFFFF"/>
              </a:highlight>
              <a:latin typeface="Times New Roman"/>
              <a:ea typeface="Times New Roman"/>
              <a:cs typeface="Times New Roman"/>
              <a:sym typeface="Times New Roman"/>
            </a:endParaRPr>
          </a:p>
          <a:p>
            <a:pPr indent="-304800" lvl="0" marL="457200" marR="63500" rtl="0" algn="l">
              <a:lnSpc>
                <a:spcPct val="115000"/>
              </a:lnSpc>
              <a:spcBef>
                <a:spcPts val="400"/>
              </a:spcBef>
              <a:spcAft>
                <a:spcPts val="0"/>
              </a:spcAft>
              <a:buClr>
                <a:srgbClr val="333333"/>
              </a:buClr>
              <a:buSzPts val="1200"/>
              <a:buFont typeface="Montserrat"/>
              <a:buChar char="○"/>
            </a:pPr>
            <a:r>
              <a:rPr b="0" i="0" lang="en-US" sz="1600" u="none" cap="none" strike="noStrike">
                <a:solidFill>
                  <a:srgbClr val="333333"/>
                </a:solidFill>
                <a:highlight>
                  <a:srgbClr val="FFFFFF"/>
                </a:highlight>
                <a:latin typeface="Times New Roman"/>
                <a:ea typeface="Times New Roman"/>
                <a:cs typeface="Times New Roman"/>
                <a:sym typeface="Times New Roman"/>
              </a:rPr>
              <a:t>Size Limit: Arrays have a fixed size and do not grow dynamically at runtime.</a:t>
            </a:r>
            <a:endParaRPr b="0" i="0" sz="1600" u="none" cap="none" strike="noStrike">
              <a:solidFill>
                <a:srgbClr val="333333"/>
              </a:solidFill>
              <a:highlight>
                <a:srgbClr val="FFFFFF"/>
              </a:highlight>
              <a:latin typeface="Times New Roman"/>
              <a:ea typeface="Times New Roman"/>
              <a:cs typeface="Times New Roman"/>
              <a:sym typeface="Times New Roman"/>
            </a:endParaRPr>
          </a:p>
          <a:p>
            <a:pPr indent="0" lvl="0" marL="457200" marR="63500" rtl="0" algn="l">
              <a:lnSpc>
                <a:spcPct val="115000"/>
              </a:lnSpc>
              <a:spcBef>
                <a:spcPts val="1200"/>
              </a:spcBef>
              <a:spcAft>
                <a:spcPts val="1200"/>
              </a:spcAft>
              <a:buClr>
                <a:srgbClr val="000000"/>
              </a:buClr>
              <a:buSzPts val="1200"/>
              <a:buFont typeface="Arial"/>
              <a:buNone/>
            </a:pPr>
            <a:r>
              <a:t/>
            </a:r>
            <a:endParaRPr b="0" i="0" sz="1200" u="none" cap="none" strike="noStrike">
              <a:solidFill>
                <a:srgbClr val="333333"/>
              </a:solidFill>
              <a:highlight>
                <a:srgbClr val="FFFFFF"/>
              </a:highlight>
              <a:latin typeface="Montserrat"/>
              <a:ea typeface="Montserrat"/>
              <a:cs typeface="Montserrat"/>
              <a:sym typeface="Montserra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771" name="Google Shape;771;p10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772" name="Google Shape;772;p102"/>
          <p:cNvPicPr preferRelativeResize="0"/>
          <p:nvPr/>
        </p:nvPicPr>
        <p:blipFill rotWithShape="1">
          <a:blip r:embed="rId3">
            <a:alphaModFix/>
          </a:blip>
          <a:srcRect b="0" l="0" r="0" t="0"/>
          <a:stretch/>
        </p:blipFill>
        <p:spPr>
          <a:xfrm>
            <a:off x="1856936" y="882308"/>
            <a:ext cx="6467695" cy="542451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778" name="Google Shape;778;p10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779" name="Google Shape;779;p103"/>
          <p:cNvPicPr preferRelativeResize="0"/>
          <p:nvPr/>
        </p:nvPicPr>
        <p:blipFill rotWithShape="1">
          <a:blip r:embed="rId3">
            <a:alphaModFix/>
          </a:blip>
          <a:srcRect b="0" l="0" r="0" t="0"/>
          <a:stretch/>
        </p:blipFill>
        <p:spPr>
          <a:xfrm>
            <a:off x="335919" y="1029286"/>
            <a:ext cx="4353312" cy="1995268"/>
          </a:xfrm>
          <a:prstGeom prst="rect">
            <a:avLst/>
          </a:prstGeom>
          <a:noFill/>
          <a:ln>
            <a:noFill/>
          </a:ln>
        </p:spPr>
      </p:pic>
      <p:pic>
        <p:nvPicPr>
          <p:cNvPr id="780" name="Google Shape;780;p103"/>
          <p:cNvPicPr preferRelativeResize="0"/>
          <p:nvPr/>
        </p:nvPicPr>
        <p:blipFill rotWithShape="1">
          <a:blip r:embed="rId4">
            <a:alphaModFix/>
          </a:blip>
          <a:srcRect b="0" l="0" r="0" t="0"/>
          <a:stretch/>
        </p:blipFill>
        <p:spPr>
          <a:xfrm>
            <a:off x="3499946" y="3122441"/>
            <a:ext cx="6245230" cy="2968870"/>
          </a:xfrm>
          <a:prstGeom prst="rect">
            <a:avLst/>
          </a:prstGeom>
          <a:noFill/>
          <a:ln>
            <a:noFill/>
          </a:ln>
        </p:spPr>
      </p:pic>
      <p:pic>
        <p:nvPicPr>
          <p:cNvPr id="781" name="Google Shape;781;p103"/>
          <p:cNvPicPr preferRelativeResize="0"/>
          <p:nvPr/>
        </p:nvPicPr>
        <p:blipFill rotWithShape="1">
          <a:blip r:embed="rId5">
            <a:alphaModFix/>
          </a:blip>
          <a:srcRect b="0" l="0" r="0" t="0"/>
          <a:stretch/>
        </p:blipFill>
        <p:spPr>
          <a:xfrm>
            <a:off x="6085816" y="1385009"/>
            <a:ext cx="1933575" cy="992431"/>
          </a:xfrm>
          <a:prstGeom prst="rect">
            <a:avLst/>
          </a:prstGeom>
          <a:noFill/>
          <a:ln>
            <a:noFill/>
          </a:ln>
        </p:spPr>
      </p:pic>
      <p:pic>
        <p:nvPicPr>
          <p:cNvPr id="782" name="Google Shape;782;p103"/>
          <p:cNvPicPr preferRelativeResize="0"/>
          <p:nvPr/>
        </p:nvPicPr>
        <p:blipFill rotWithShape="1">
          <a:blip r:embed="rId6">
            <a:alphaModFix/>
          </a:blip>
          <a:srcRect b="0" l="0" r="0" t="0"/>
          <a:stretch/>
        </p:blipFill>
        <p:spPr>
          <a:xfrm>
            <a:off x="565345" y="4217376"/>
            <a:ext cx="2705100" cy="80479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788" name="Google Shape;788;p10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789" name="Google Shape;789;p104"/>
          <p:cNvPicPr preferRelativeResize="0"/>
          <p:nvPr/>
        </p:nvPicPr>
        <p:blipFill rotWithShape="1">
          <a:blip r:embed="rId3">
            <a:alphaModFix/>
          </a:blip>
          <a:srcRect b="0" l="0" r="0" t="0"/>
          <a:stretch/>
        </p:blipFill>
        <p:spPr>
          <a:xfrm>
            <a:off x="703386" y="1034268"/>
            <a:ext cx="8360972" cy="474788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32f816ddd1f_0_4"/>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1" lang="en-US"/>
              <a:t>Types of Arrays in Java</a:t>
            </a:r>
            <a:br>
              <a:rPr b="1" lang="en-US"/>
            </a:br>
            <a:endParaRPr/>
          </a:p>
        </p:txBody>
      </p:sp>
      <p:sp>
        <p:nvSpPr>
          <p:cNvPr id="796" name="Google Shape;796;g32f816ddd1f_0_4"/>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rPr b="1" lang="en-US"/>
              <a:t>Single-Dimensional Arrays</a:t>
            </a:r>
            <a:endParaRPr/>
          </a:p>
          <a:p>
            <a:pPr indent="-91440" lvl="0" marL="0" rtl="0" algn="l">
              <a:lnSpc>
                <a:spcPct val="100000"/>
              </a:lnSpc>
              <a:spcBef>
                <a:spcPts val="1000"/>
              </a:spcBef>
              <a:spcAft>
                <a:spcPts val="0"/>
              </a:spcAft>
              <a:buSzPts val="1440"/>
              <a:buChar char="►"/>
            </a:pPr>
            <a:r>
              <a:rPr lang="en-US"/>
              <a:t>These are the most common type of arrays, where elements are stored in a linear order.</a:t>
            </a:r>
            <a:endParaRPr/>
          </a:p>
          <a:p>
            <a:pPr indent="0" lvl="0" marL="0" rtl="0" algn="l">
              <a:lnSpc>
                <a:spcPct val="100000"/>
              </a:lnSpc>
              <a:spcBef>
                <a:spcPts val="1000"/>
              </a:spcBef>
              <a:spcAft>
                <a:spcPts val="0"/>
              </a:spcAft>
              <a:buSzPts val="1440"/>
              <a:buNone/>
            </a:pPr>
            <a:r>
              <a:rPr b="1" i="1" lang="en-US"/>
              <a:t>// A single-dimensional array</a:t>
            </a:r>
            <a:br>
              <a:rPr lang="en-US"/>
            </a:br>
            <a:r>
              <a:rPr i="1" lang="en-US"/>
              <a:t>int[] singleDimArray = {1, 2, 3, 4, 5}; </a:t>
            </a:r>
            <a:endParaRPr/>
          </a:p>
          <a:p>
            <a:pPr indent="0" lvl="0" marL="0" rtl="0" algn="l">
              <a:lnSpc>
                <a:spcPct val="100000"/>
              </a:lnSpc>
              <a:spcBef>
                <a:spcPts val="1000"/>
              </a:spcBef>
              <a:spcAft>
                <a:spcPts val="0"/>
              </a:spcAft>
              <a:buSzPts val="1440"/>
              <a:buNone/>
            </a:pPr>
            <a:r>
              <a:t/>
            </a:r>
            <a:endParaRPr/>
          </a:p>
        </p:txBody>
      </p:sp>
      <p:pic>
        <p:nvPicPr>
          <p:cNvPr id="797" name="Google Shape;797;g32f816ddd1f_0_4"/>
          <p:cNvPicPr preferRelativeResize="0"/>
          <p:nvPr/>
        </p:nvPicPr>
        <p:blipFill rotWithShape="1">
          <a:blip r:embed="rId3">
            <a:alphaModFix/>
          </a:blip>
          <a:srcRect b="0" l="0" r="0" t="0"/>
          <a:stretch/>
        </p:blipFill>
        <p:spPr>
          <a:xfrm>
            <a:off x="2724883" y="4118463"/>
            <a:ext cx="6038850" cy="24193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803" name="Google Shape;803;p10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804" name="Google Shape;804;p105"/>
          <p:cNvPicPr preferRelativeResize="0"/>
          <p:nvPr/>
        </p:nvPicPr>
        <p:blipFill rotWithShape="1">
          <a:blip r:embed="rId3">
            <a:alphaModFix/>
          </a:blip>
          <a:srcRect b="0" l="0" r="0" t="0"/>
          <a:stretch/>
        </p:blipFill>
        <p:spPr>
          <a:xfrm>
            <a:off x="801857" y="2307101"/>
            <a:ext cx="8229601" cy="39248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198" name="Google Shape;198;p9"/>
          <p:cNvPicPr preferRelativeResize="0"/>
          <p:nvPr>
            <p:ph idx="1" type="body"/>
          </p:nvPr>
        </p:nvPicPr>
        <p:blipFill rotWithShape="1">
          <a:blip r:embed="rId3">
            <a:alphaModFix/>
          </a:blip>
          <a:srcRect b="0" l="0" r="0" t="0"/>
          <a:stretch/>
        </p:blipFill>
        <p:spPr>
          <a:xfrm>
            <a:off x="973014" y="2160588"/>
            <a:ext cx="8300987" cy="474894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0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1" lang="en-US"/>
              <a:t>Multi-Dimensional Arrays</a:t>
            </a:r>
            <a:br>
              <a:rPr b="1" lang="en-US"/>
            </a:br>
            <a:endParaRPr/>
          </a:p>
        </p:txBody>
      </p:sp>
      <p:sp>
        <p:nvSpPr>
          <p:cNvPr id="810" name="Google Shape;810;p10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lang="en-US"/>
              <a:t>Arrays with more than one dimension, such as two-dimensional arrays (matrices).</a:t>
            </a:r>
            <a:endParaRPr/>
          </a:p>
          <a:p>
            <a:pPr indent="-228600" lvl="0" marL="457200" rtl="0" algn="l">
              <a:lnSpc>
                <a:spcPct val="100000"/>
              </a:lnSpc>
              <a:spcBef>
                <a:spcPts val="1000"/>
              </a:spcBef>
              <a:spcAft>
                <a:spcPts val="0"/>
              </a:spcAft>
              <a:buSzPts val="1440"/>
              <a:buNone/>
            </a:pPr>
            <a:r>
              <a:t/>
            </a:r>
            <a:endParaRPr/>
          </a:p>
          <a:p>
            <a:pPr indent="-320040" lvl="0" marL="457200" rtl="0" algn="l">
              <a:lnSpc>
                <a:spcPct val="100000"/>
              </a:lnSpc>
              <a:spcBef>
                <a:spcPts val="1000"/>
              </a:spcBef>
              <a:spcAft>
                <a:spcPts val="0"/>
              </a:spcAft>
              <a:buSzPts val="1440"/>
              <a:buNone/>
            </a:pPr>
            <a:r>
              <a:rPr b="1" i="1" lang="en-US"/>
              <a:t>// A 2D array (matrix)</a:t>
            </a:r>
            <a:br>
              <a:rPr lang="en-US"/>
            </a:br>
            <a:r>
              <a:rPr i="1" lang="en-US"/>
              <a:t>int[][] multiDimArray = { </a:t>
            </a:r>
            <a:br>
              <a:rPr lang="en-US"/>
            </a:br>
            <a:r>
              <a:rPr i="1" lang="en-US"/>
              <a:t>{1, 2, 3},</a:t>
            </a:r>
            <a:br>
              <a:rPr lang="en-US"/>
            </a:br>
            <a:r>
              <a:rPr i="1" lang="en-US"/>
              <a:t>{4, 5, 6},</a:t>
            </a:r>
            <a:br>
              <a:rPr lang="en-US"/>
            </a:br>
            <a:r>
              <a:rPr i="1" lang="en-US"/>
              <a:t>{7, 8, 9} }; </a:t>
            </a:r>
            <a:endParaRPr/>
          </a:p>
        </p:txBody>
      </p:sp>
      <p:pic>
        <p:nvPicPr>
          <p:cNvPr id="811" name="Google Shape;811;p106"/>
          <p:cNvPicPr preferRelativeResize="0"/>
          <p:nvPr/>
        </p:nvPicPr>
        <p:blipFill rotWithShape="1">
          <a:blip r:embed="rId3">
            <a:alphaModFix/>
          </a:blip>
          <a:srcRect b="0" l="0" r="0" t="0"/>
          <a:stretch/>
        </p:blipFill>
        <p:spPr>
          <a:xfrm>
            <a:off x="5283225" y="3376246"/>
            <a:ext cx="3198003" cy="274774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817" name="Google Shape;817;p10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818" name="Google Shape;818;p107"/>
          <p:cNvPicPr preferRelativeResize="0"/>
          <p:nvPr/>
        </p:nvPicPr>
        <p:blipFill rotWithShape="1">
          <a:blip r:embed="rId3">
            <a:alphaModFix/>
          </a:blip>
          <a:srcRect b="0" l="0" r="0" t="0"/>
          <a:stretch/>
        </p:blipFill>
        <p:spPr>
          <a:xfrm>
            <a:off x="1589650" y="658104"/>
            <a:ext cx="6772642" cy="54819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824" name="Google Shape;824;p10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825" name="Google Shape;825;p108"/>
          <p:cNvPicPr preferRelativeResize="0"/>
          <p:nvPr/>
        </p:nvPicPr>
        <p:blipFill rotWithShape="1">
          <a:blip r:embed="rId3">
            <a:alphaModFix/>
          </a:blip>
          <a:srcRect b="0" l="0" r="0" t="0"/>
          <a:stretch/>
        </p:blipFill>
        <p:spPr>
          <a:xfrm>
            <a:off x="731520" y="182074"/>
            <a:ext cx="7375355" cy="3318323"/>
          </a:xfrm>
          <a:prstGeom prst="rect">
            <a:avLst/>
          </a:prstGeom>
          <a:noFill/>
          <a:ln>
            <a:noFill/>
          </a:ln>
        </p:spPr>
      </p:pic>
      <p:pic>
        <p:nvPicPr>
          <p:cNvPr id="826" name="Google Shape;826;p108"/>
          <p:cNvPicPr preferRelativeResize="0"/>
          <p:nvPr/>
        </p:nvPicPr>
        <p:blipFill rotWithShape="1">
          <a:blip r:embed="rId4">
            <a:alphaModFix/>
          </a:blip>
          <a:srcRect b="0" l="0" r="0" t="0"/>
          <a:stretch/>
        </p:blipFill>
        <p:spPr>
          <a:xfrm>
            <a:off x="4043451" y="3663095"/>
            <a:ext cx="7118751" cy="2793976"/>
          </a:xfrm>
          <a:prstGeom prst="rect">
            <a:avLst/>
          </a:prstGeom>
          <a:noFill/>
          <a:ln>
            <a:noFill/>
          </a:ln>
        </p:spPr>
      </p:pic>
      <p:pic>
        <p:nvPicPr>
          <p:cNvPr id="827" name="Google Shape;827;p108"/>
          <p:cNvPicPr preferRelativeResize="0"/>
          <p:nvPr/>
        </p:nvPicPr>
        <p:blipFill rotWithShape="1">
          <a:blip r:embed="rId5">
            <a:alphaModFix/>
          </a:blip>
          <a:srcRect b="0" l="0" r="0" t="0"/>
          <a:stretch/>
        </p:blipFill>
        <p:spPr>
          <a:xfrm>
            <a:off x="480500" y="3839089"/>
            <a:ext cx="2762250" cy="21621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0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833" name="Google Shape;833;p10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834" name="Google Shape;834;p109"/>
          <p:cNvPicPr preferRelativeResize="0"/>
          <p:nvPr/>
        </p:nvPicPr>
        <p:blipFill rotWithShape="1">
          <a:blip r:embed="rId3">
            <a:alphaModFix/>
          </a:blip>
          <a:srcRect b="0" l="0" r="0" t="0"/>
          <a:stretch/>
        </p:blipFill>
        <p:spPr>
          <a:xfrm>
            <a:off x="604911" y="739432"/>
            <a:ext cx="9324389" cy="533548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3600"/>
              <a:buNone/>
            </a:pPr>
            <a:r>
              <a:rPr b="1" i="0" lang="en-US">
                <a:solidFill>
                  <a:srgbClr val="273239"/>
                </a:solidFill>
                <a:latin typeface="Nunito"/>
                <a:ea typeface="Nunito"/>
                <a:cs typeface="Nunito"/>
                <a:sym typeface="Nunito"/>
              </a:rPr>
              <a:t>String</a:t>
            </a:r>
            <a:endParaRPr/>
          </a:p>
        </p:txBody>
      </p:sp>
      <p:sp>
        <p:nvSpPr>
          <p:cNvPr id="840" name="Google Shape;840;p11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b="0" i="0" lang="en-US">
                <a:solidFill>
                  <a:srgbClr val="273239"/>
                </a:solidFill>
                <a:latin typeface="Nunito"/>
                <a:ea typeface="Nunito"/>
                <a:cs typeface="Nunito"/>
                <a:sym typeface="Nunito"/>
              </a:rPr>
              <a:t>Java, </a:t>
            </a:r>
            <a:r>
              <a:rPr b="1" i="0" lang="en-US">
                <a:solidFill>
                  <a:srgbClr val="273239"/>
                </a:solidFill>
                <a:latin typeface="Nunito"/>
                <a:ea typeface="Nunito"/>
                <a:cs typeface="Nunito"/>
                <a:sym typeface="Nunito"/>
              </a:rPr>
              <a:t>String </a:t>
            </a:r>
            <a:r>
              <a:rPr b="0" i="0" lang="en-US">
                <a:solidFill>
                  <a:srgbClr val="273239"/>
                </a:solidFill>
                <a:latin typeface="Nunito"/>
                <a:ea typeface="Nunito"/>
                <a:cs typeface="Nunito"/>
                <a:sym typeface="Nunito"/>
              </a:rPr>
              <a:t>is the type of objects that can store the sequence of characters enclosed by double quotes and every character is stored in 16 bits</a:t>
            </a:r>
            <a:endParaRPr/>
          </a:p>
          <a:p>
            <a:pPr indent="-320040" lvl="0" marL="457200" rtl="0" algn="l">
              <a:lnSpc>
                <a:spcPct val="100000"/>
              </a:lnSpc>
              <a:spcBef>
                <a:spcPts val="1000"/>
              </a:spcBef>
              <a:spcAft>
                <a:spcPts val="0"/>
              </a:spcAft>
              <a:buSzPts val="1440"/>
              <a:buChar char="►"/>
            </a:pPr>
            <a:r>
              <a:rPr b="0" i="0" lang="en-US">
                <a:solidFill>
                  <a:srgbClr val="333333"/>
                </a:solidFill>
                <a:latin typeface="Montserrat"/>
                <a:ea typeface="Montserrat"/>
                <a:cs typeface="Montserrat"/>
                <a:sym typeface="Montserrat"/>
              </a:rPr>
              <a:t>An </a:t>
            </a:r>
            <a:r>
              <a:rPr b="0" i="0" lang="en-US" u="sng" strike="noStrike">
                <a:solidFill>
                  <a:srgbClr val="008000"/>
                </a:solidFill>
                <a:latin typeface="Montserrat"/>
                <a:ea typeface="Montserrat"/>
                <a:cs typeface="Montserrat"/>
                <a:sym typeface="Montserrat"/>
                <a:hlinkClick r:id="rId3">
                  <a:extLst>
                    <a:ext uri="{A12FA001-AC4F-418D-AE19-62706E023703}">
                      <ahyp:hlinkClr val="tx"/>
                    </a:ext>
                  </a:extLst>
                </a:hlinkClick>
              </a:rPr>
              <a:t>array</a:t>
            </a:r>
            <a:r>
              <a:rPr b="0" i="0" lang="en-US">
                <a:solidFill>
                  <a:srgbClr val="333333"/>
                </a:solidFill>
                <a:latin typeface="Montserrat"/>
                <a:ea typeface="Montserrat"/>
                <a:cs typeface="Montserrat"/>
                <a:sym typeface="Montserrat"/>
              </a:rPr>
              <a:t> of characters works same as Java string.</a:t>
            </a:r>
            <a:endParaRPr>
              <a:solidFill>
                <a:srgbClr val="273239"/>
              </a:solidFill>
              <a:latin typeface="Nunito"/>
              <a:ea typeface="Nunito"/>
              <a:cs typeface="Nunito"/>
              <a:sym typeface="Nunito"/>
            </a:endParaRPr>
          </a:p>
          <a:p>
            <a:pPr indent="-228600" lvl="0" marL="457200" rtl="0" algn="l">
              <a:lnSpc>
                <a:spcPct val="100000"/>
              </a:lnSpc>
              <a:spcBef>
                <a:spcPts val="1000"/>
              </a:spcBef>
              <a:spcAft>
                <a:spcPts val="0"/>
              </a:spcAft>
              <a:buSzPts val="1440"/>
              <a:buNone/>
            </a:pPr>
            <a:r>
              <a:t/>
            </a:r>
            <a:endParaRPr>
              <a:solidFill>
                <a:srgbClr val="273239"/>
              </a:solidFill>
              <a:latin typeface="Nunito"/>
              <a:ea typeface="Nunito"/>
              <a:cs typeface="Nunito"/>
              <a:sym typeface="Nunito"/>
            </a:endParaRPr>
          </a:p>
          <a:p>
            <a:pPr indent="-228600" lvl="0" marL="457200" rtl="0" algn="l">
              <a:lnSpc>
                <a:spcPct val="100000"/>
              </a:lnSpc>
              <a:spcBef>
                <a:spcPts val="1000"/>
              </a:spcBef>
              <a:spcAft>
                <a:spcPts val="0"/>
              </a:spcAft>
              <a:buSzPts val="1440"/>
              <a:buNone/>
            </a:pPr>
            <a:r>
              <a:t/>
            </a:r>
            <a:endParaRPr/>
          </a:p>
        </p:txBody>
      </p:sp>
      <p:pic>
        <p:nvPicPr>
          <p:cNvPr id="841" name="Google Shape;841;p110"/>
          <p:cNvPicPr preferRelativeResize="0"/>
          <p:nvPr/>
        </p:nvPicPr>
        <p:blipFill rotWithShape="1">
          <a:blip r:embed="rId4">
            <a:alphaModFix/>
          </a:blip>
          <a:srcRect b="0" l="0" r="0" t="0"/>
          <a:stretch/>
        </p:blipFill>
        <p:spPr>
          <a:xfrm>
            <a:off x="2183365" y="3429000"/>
            <a:ext cx="5420481" cy="318179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0" i="0" lang="en-US">
                <a:latin typeface="Montserrat"/>
                <a:ea typeface="Montserrat"/>
                <a:cs typeface="Montserrat"/>
                <a:sym typeface="Montserrat"/>
              </a:rPr>
              <a:t>Java String Buffer Class</a:t>
            </a:r>
            <a:br>
              <a:rPr b="0" i="0" lang="en-US">
                <a:latin typeface="Montserrat"/>
                <a:ea typeface="Montserrat"/>
                <a:cs typeface="Montserrat"/>
                <a:sym typeface="Montserrat"/>
              </a:rPr>
            </a:br>
            <a:endParaRPr/>
          </a:p>
        </p:txBody>
      </p:sp>
      <p:sp>
        <p:nvSpPr>
          <p:cNvPr id="847" name="Google Shape;847;p11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b="0" i="1" lang="en-US">
                <a:latin typeface="Quattrocento Sans"/>
                <a:ea typeface="Quattrocento Sans"/>
                <a:cs typeface="Quattrocento Sans"/>
                <a:sym typeface="Quattrocento Sans"/>
              </a:rPr>
              <a:t>Java StringBuffer class is thread-safe i.e. multiple threads cannot access it simultaneously. So it is safe and will result in an order.</a:t>
            </a:r>
            <a:endParaRPr/>
          </a:p>
          <a:p>
            <a:pPr indent="-228600" lvl="0" marL="457200" rtl="0" algn="l">
              <a:lnSpc>
                <a:spcPct val="100000"/>
              </a:lnSpc>
              <a:spcBef>
                <a:spcPts val="1000"/>
              </a:spcBef>
              <a:spcAft>
                <a:spcPts val="0"/>
              </a:spcAft>
              <a:buSzPts val="1440"/>
              <a:buNone/>
            </a:pPr>
            <a:r>
              <a:t/>
            </a:r>
            <a:endParaRPr/>
          </a:p>
        </p:txBody>
      </p:sp>
      <p:pic>
        <p:nvPicPr>
          <p:cNvPr id="848" name="Google Shape;848;p111"/>
          <p:cNvPicPr preferRelativeResize="0"/>
          <p:nvPr/>
        </p:nvPicPr>
        <p:blipFill rotWithShape="1">
          <a:blip r:embed="rId3">
            <a:alphaModFix/>
          </a:blip>
          <a:srcRect b="0" l="0" r="0" t="0"/>
          <a:stretch/>
        </p:blipFill>
        <p:spPr>
          <a:xfrm>
            <a:off x="871779" y="3232821"/>
            <a:ext cx="8402223" cy="261974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1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0" i="0" lang="en-US">
                <a:latin typeface="Montserrat"/>
                <a:ea typeface="Montserrat"/>
                <a:cs typeface="Montserrat"/>
                <a:sym typeface="Montserrat"/>
              </a:rPr>
              <a:t>String Buffer Class append() Method</a:t>
            </a:r>
            <a:br>
              <a:rPr b="0" i="0" lang="en-US">
                <a:latin typeface="Montserrat"/>
                <a:ea typeface="Montserrat"/>
                <a:cs typeface="Montserrat"/>
                <a:sym typeface="Montserrat"/>
              </a:rPr>
            </a:br>
            <a:endParaRPr/>
          </a:p>
        </p:txBody>
      </p:sp>
      <p:sp>
        <p:nvSpPr>
          <p:cNvPr id="854" name="Google Shape;854;p11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20040" lvl="0" marL="457200" rtl="0" algn="l">
              <a:lnSpc>
                <a:spcPct val="100000"/>
              </a:lnSpc>
              <a:spcBef>
                <a:spcPts val="1000"/>
              </a:spcBef>
              <a:spcAft>
                <a:spcPts val="0"/>
              </a:spcAft>
              <a:buSzPts val="1440"/>
              <a:buChar char="►"/>
            </a:pPr>
            <a:r>
              <a:rPr b="0" i="0" lang="en-US" sz="2000">
                <a:solidFill>
                  <a:srgbClr val="333333"/>
                </a:solidFill>
                <a:latin typeface="Times New Roman"/>
                <a:ea typeface="Times New Roman"/>
                <a:cs typeface="Times New Roman"/>
                <a:sym typeface="Times New Roman"/>
              </a:rPr>
              <a:t>A String that can be modified or changed is known as mutable String. StringBuffer and StringBuilder classes are used for creating mutable strings.</a:t>
            </a:r>
            <a:endParaRPr/>
          </a:p>
          <a:p>
            <a:pPr indent="-228600" lvl="0" marL="457200" rtl="0" algn="l">
              <a:lnSpc>
                <a:spcPct val="100000"/>
              </a:lnSpc>
              <a:spcBef>
                <a:spcPts val="1000"/>
              </a:spcBef>
              <a:spcAft>
                <a:spcPts val="0"/>
              </a:spcAft>
              <a:buSzPts val="1440"/>
              <a:buNone/>
            </a:pPr>
            <a:r>
              <a:t/>
            </a:r>
            <a:endParaRPr/>
          </a:p>
        </p:txBody>
      </p:sp>
      <p:pic>
        <p:nvPicPr>
          <p:cNvPr id="855" name="Google Shape;855;p112"/>
          <p:cNvPicPr preferRelativeResize="0"/>
          <p:nvPr/>
        </p:nvPicPr>
        <p:blipFill rotWithShape="1">
          <a:blip r:embed="rId3">
            <a:alphaModFix/>
          </a:blip>
          <a:srcRect b="0" l="0" r="0" t="0"/>
          <a:stretch/>
        </p:blipFill>
        <p:spPr>
          <a:xfrm>
            <a:off x="831714" y="4627520"/>
            <a:ext cx="8287907" cy="1620880"/>
          </a:xfrm>
          <a:prstGeom prst="rect">
            <a:avLst/>
          </a:prstGeom>
          <a:noFill/>
          <a:ln>
            <a:noFill/>
          </a:ln>
        </p:spPr>
      </p:pic>
      <p:sp>
        <p:nvSpPr>
          <p:cNvPr id="856" name="Google Shape;856;p112"/>
          <p:cNvSpPr/>
          <p:nvPr/>
        </p:nvSpPr>
        <p:spPr>
          <a:xfrm>
            <a:off x="1066800" y="3195830"/>
            <a:ext cx="8728672" cy="70788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meaning its contents can be modified without creating a new object. It is part of the</a:t>
            </a:r>
            <a:endParaRPr/>
          </a:p>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java.lang package and provides methods for modifying strings efficiently.</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862" name="Google Shape;862;p11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863" name="Google Shape;863;p113"/>
          <p:cNvPicPr preferRelativeResize="0"/>
          <p:nvPr/>
        </p:nvPicPr>
        <p:blipFill rotWithShape="1">
          <a:blip r:embed="rId3">
            <a:alphaModFix/>
          </a:blip>
          <a:srcRect b="0" l="0" r="0" t="0"/>
          <a:stretch/>
        </p:blipFill>
        <p:spPr>
          <a:xfrm>
            <a:off x="890954" y="1694019"/>
            <a:ext cx="7701008" cy="434734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1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0" i="0" lang="en-US">
                <a:latin typeface="Montserrat"/>
                <a:ea typeface="Montserrat"/>
                <a:cs typeface="Montserrat"/>
                <a:sym typeface="Montserrat"/>
              </a:rPr>
              <a:t>StringBuffer replace() Method</a:t>
            </a:r>
            <a:br>
              <a:rPr b="0" i="0" lang="en-US">
                <a:latin typeface="Montserrat"/>
                <a:ea typeface="Montserrat"/>
                <a:cs typeface="Montserrat"/>
                <a:sym typeface="Montserrat"/>
              </a:rPr>
            </a:br>
            <a:endParaRPr/>
          </a:p>
        </p:txBody>
      </p:sp>
      <p:sp>
        <p:nvSpPr>
          <p:cNvPr id="869" name="Google Shape;869;p11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440"/>
              <a:buNone/>
            </a:pPr>
            <a:r>
              <a:t/>
            </a:r>
            <a:endParaRPr/>
          </a:p>
        </p:txBody>
      </p:sp>
      <p:pic>
        <p:nvPicPr>
          <p:cNvPr id="870" name="Google Shape;870;p114"/>
          <p:cNvPicPr preferRelativeResize="0"/>
          <p:nvPr/>
        </p:nvPicPr>
        <p:blipFill rotWithShape="1">
          <a:blip r:embed="rId3">
            <a:alphaModFix/>
          </a:blip>
          <a:srcRect b="0" l="0" r="0" t="0"/>
          <a:stretch/>
        </p:blipFill>
        <p:spPr>
          <a:xfrm>
            <a:off x="1027993" y="2327535"/>
            <a:ext cx="5068007" cy="3258005"/>
          </a:xfrm>
          <a:prstGeom prst="rect">
            <a:avLst/>
          </a:prstGeom>
          <a:noFill/>
          <a:ln>
            <a:noFill/>
          </a:ln>
        </p:spPr>
      </p:pic>
      <p:pic>
        <p:nvPicPr>
          <p:cNvPr id="871" name="Google Shape;871;p114"/>
          <p:cNvPicPr preferRelativeResize="0"/>
          <p:nvPr/>
        </p:nvPicPr>
        <p:blipFill rotWithShape="1">
          <a:blip r:embed="rId4">
            <a:alphaModFix/>
          </a:blip>
          <a:srcRect b="0" l="0" r="0" t="0"/>
          <a:stretch/>
        </p:blipFill>
        <p:spPr>
          <a:xfrm>
            <a:off x="6446659" y="3612439"/>
            <a:ext cx="3787587" cy="143847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t/>
            </a:r>
            <a:endParaRPr/>
          </a:p>
        </p:txBody>
      </p:sp>
      <p:pic>
        <p:nvPicPr>
          <p:cNvPr id="877" name="Google Shape;877;p115"/>
          <p:cNvPicPr preferRelativeResize="0"/>
          <p:nvPr/>
        </p:nvPicPr>
        <p:blipFill rotWithShape="1">
          <a:blip r:embed="rId3">
            <a:alphaModFix/>
          </a:blip>
          <a:srcRect b="0" l="0" r="0" t="0"/>
          <a:stretch/>
        </p:blipFill>
        <p:spPr>
          <a:xfrm>
            <a:off x="677334" y="1679198"/>
            <a:ext cx="7154273" cy="1905266"/>
          </a:xfrm>
          <a:prstGeom prst="rect">
            <a:avLst/>
          </a:prstGeom>
          <a:noFill/>
          <a:ln>
            <a:noFill/>
          </a:ln>
        </p:spPr>
      </p:pic>
      <p:sp>
        <p:nvSpPr>
          <p:cNvPr id="878" name="Google Shape;878;p115"/>
          <p:cNvSpPr txBox="1"/>
          <p:nvPr>
            <p:ph idx="1" type="body"/>
          </p:nvPr>
        </p:nvSpPr>
        <p:spPr>
          <a:xfrm>
            <a:off x="571827" y="3988883"/>
            <a:ext cx="10038325" cy="187743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F3F3F"/>
              </a:buClr>
              <a:buSzPts val="1800"/>
              <a:buFont typeface="Trebuchet MS"/>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F3F3F"/>
              </a:buClr>
              <a:buSzPts val="1800"/>
              <a:buFont typeface="Trebuchet MS"/>
              <a:buNone/>
            </a:pPr>
            <a:r>
              <a:t/>
            </a:r>
            <a:endParaRPr b="1">
              <a:solidFill>
                <a:schemeClr val="dk1"/>
              </a:solidFill>
              <a:latin typeface="Arial"/>
              <a:ea typeface="Arial"/>
              <a:cs typeface="Arial"/>
              <a:sym typeface="Arial"/>
            </a:endParaRPr>
          </a:p>
          <a:p>
            <a:pPr indent="-127000" lvl="0" marL="0" marR="0" rtl="0" algn="l">
              <a:lnSpc>
                <a:spcPct val="10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Use String</a:t>
            </a:r>
            <a:r>
              <a:rPr b="0" i="0" lang="en-US" sz="2000" u="none" cap="none" strike="noStrike">
                <a:solidFill>
                  <a:schemeClr val="dk1"/>
                </a:solidFill>
                <a:latin typeface="Times New Roman"/>
                <a:ea typeface="Times New Roman"/>
                <a:cs typeface="Times New Roman"/>
                <a:sym typeface="Times New Roman"/>
              </a:rPr>
              <a:t> when immutability is required.</a:t>
            </a:r>
            <a:endParaRPr/>
          </a:p>
          <a:p>
            <a:pPr indent="-127000" lvl="0" marL="0" marR="0" rtl="0" algn="l">
              <a:lnSpc>
                <a:spcPct val="10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Use StringBuffer</a:t>
            </a:r>
            <a:r>
              <a:rPr b="0" i="0" lang="en-US" sz="2000" u="none" cap="none" strike="noStrike">
                <a:solidFill>
                  <a:schemeClr val="dk1"/>
                </a:solidFill>
                <a:latin typeface="Times New Roman"/>
                <a:ea typeface="Times New Roman"/>
                <a:cs typeface="Times New Roman"/>
                <a:sym typeface="Times New Roman"/>
              </a:rPr>
              <a:t> when multiple modifications are needed in a </a:t>
            </a:r>
            <a:r>
              <a:rPr b="1" i="0" lang="en-US" sz="2000" u="none" cap="none" strike="noStrike">
                <a:solidFill>
                  <a:schemeClr val="dk1"/>
                </a:solidFill>
                <a:latin typeface="Times New Roman"/>
                <a:ea typeface="Times New Roman"/>
                <a:cs typeface="Times New Roman"/>
                <a:sym typeface="Times New Roman"/>
              </a:rPr>
              <a:t>multi-threaded</a:t>
            </a:r>
            <a:r>
              <a:rPr b="0" i="0" lang="en-US" sz="2000" u="none" cap="none" strike="noStrike">
                <a:solidFill>
                  <a:schemeClr val="dk1"/>
                </a:solidFill>
                <a:latin typeface="Times New Roman"/>
                <a:ea typeface="Times New Roman"/>
                <a:cs typeface="Times New Roman"/>
                <a:sym typeface="Times New Roman"/>
              </a:rPr>
              <a:t> environment.</a:t>
            </a:r>
            <a:endParaRPr/>
          </a:p>
          <a:p>
            <a:pPr indent="-127000" lvl="0" marL="0" marR="0" rtl="0" algn="l">
              <a:lnSpc>
                <a:spcPct val="10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Use StringBuilder</a:t>
            </a:r>
            <a:r>
              <a:rPr b="0" i="0" lang="en-US" sz="2000" u="none" cap="none" strike="noStrike">
                <a:solidFill>
                  <a:schemeClr val="dk1"/>
                </a:solidFill>
                <a:latin typeface="Times New Roman"/>
                <a:ea typeface="Times New Roman"/>
                <a:cs typeface="Times New Roman"/>
                <a:sym typeface="Times New Roman"/>
              </a:rPr>
              <a:t> when multiple modifications are needed in a </a:t>
            </a:r>
            <a:r>
              <a:rPr b="1" i="0" lang="en-US" sz="2000" u="none" cap="none" strike="noStrike">
                <a:solidFill>
                  <a:schemeClr val="dk1"/>
                </a:solidFill>
                <a:latin typeface="Times New Roman"/>
                <a:ea typeface="Times New Roman"/>
                <a:cs typeface="Times New Roman"/>
                <a:sym typeface="Times New Roman"/>
              </a:rPr>
              <a:t>single-threaded</a:t>
            </a:r>
            <a:r>
              <a:rPr b="0" i="0" lang="en-US" sz="2000" u="none" cap="none" strike="noStrike">
                <a:solidFill>
                  <a:schemeClr val="dk1"/>
                </a:solidFill>
                <a:latin typeface="Times New Roman"/>
                <a:ea typeface="Times New Roman"/>
                <a:cs typeface="Times New Roman"/>
                <a:sym typeface="Times New Roman"/>
              </a:rPr>
              <a:t> environment </a:t>
            </a:r>
            <a:endParaRPr/>
          </a:p>
          <a:p>
            <a:pPr indent="-127000" lvl="0" marL="0" marR="0" rtl="0" algn="l">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(faster than StringBuffer).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2025-02-03T04:01:26Z</dcterms:created>
  <dc:creator>Naveen J</dc:creator>
</cp:coreProperties>
</file>